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5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user\Library\Containers\com.apple.mail\Data\Library\Mail%20Downloads\21D404D3-BF5A-40B1-8781-A32980865AEF\&#1084;&#1077;&#1088;&#1086;&#1087;&#1088;&#1080;&#1103;&#1090;&#1080;&#1103;_1.1.2019-31.10.2019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b="0" i="0" u="none" strike="noStrike" cap="none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Что вас мотивирует на проведение мероприятий </a:t>
            </a:r>
          </a:p>
          <a:p>
            <a:pPr>
              <a:defRPr sz="14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b="0" i="0" u="none" strike="noStrike" cap="none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финансовой грамотности</a:t>
            </a:r>
            <a:endParaRPr lang="ru-RU" sz="160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c:rich>
      </c:tx>
      <c:layout>
        <c:manualLayout>
          <c:xMode val="edge"/>
          <c:yMode val="edge"/>
          <c:x val="0.16663865949683121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21AD8A"/>
            </a:soli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F4FC-40C8-98DE-0C5615A57EC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4FC-40C8-98DE-0C5615A57EC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F4FC-40C8-98DE-0C5615A57EC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F4FC-40C8-98DE-0C5615A57EC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F4FC-40C8-98DE-0C5615A57EC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F4FC-40C8-98DE-0C5615A57EC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F4FC-40C8-98DE-0C5615A57EC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F4FC-40C8-98DE-0C5615A57EC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F4FC-40C8-98DE-0C5615A57EC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Лист2!$A$1:$A$9</c:f>
              <c:strCache>
                <c:ptCount val="9"/>
                <c:pt idx="0">
                  <c:v>Прочее</c:v>
                </c:pt>
                <c:pt idx="1">
                  <c:v>Конкурсы</c:v>
                </c:pt>
                <c:pt idx="2">
                  <c:v>Благодарственные письма</c:v>
                </c:pt>
                <c:pt idx="3">
                  <c:v>PR</c:v>
                </c:pt>
                <c:pt idx="4">
                  <c:v>Инфраструктура для проведения</c:v>
                </c:pt>
                <c:pt idx="5">
                  <c:v>Участие в масштабных проектах</c:v>
                </c:pt>
                <c:pt idx="6">
                  <c:v>Наличие сообщества КМ в регионе</c:v>
                </c:pt>
                <c:pt idx="7">
                  <c:v>Стать членом ассоциации</c:v>
                </c:pt>
                <c:pt idx="8">
                  <c:v>Повышение квалификации</c:v>
                </c:pt>
              </c:strCache>
            </c:strRef>
          </c:cat>
          <c:val>
            <c:numRef>
              <c:f>Лист2!$B$1:$B$9</c:f>
              <c:numCache>
                <c:formatCode>0%</c:formatCode>
                <c:ptCount val="9"/>
                <c:pt idx="0">
                  <c:v>0.09</c:v>
                </c:pt>
                <c:pt idx="1">
                  <c:v>0.113</c:v>
                </c:pt>
                <c:pt idx="2">
                  <c:v>0.17599999999999999</c:v>
                </c:pt>
                <c:pt idx="3">
                  <c:v>0.223</c:v>
                </c:pt>
                <c:pt idx="4">
                  <c:v>0.255</c:v>
                </c:pt>
                <c:pt idx="5">
                  <c:v>0.55700000000000005</c:v>
                </c:pt>
                <c:pt idx="6">
                  <c:v>0.34399999999999997</c:v>
                </c:pt>
                <c:pt idx="7">
                  <c:v>0.61499999999999999</c:v>
                </c:pt>
                <c:pt idx="8">
                  <c:v>0.85199999999999998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F4FC-40C8-98DE-0C5615A57E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67320064"/>
        <c:axId val="67325952"/>
      </c:barChart>
      <c:catAx>
        <c:axId val="673200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ru-RU"/>
          </a:p>
        </c:txPr>
        <c:crossAx val="67325952"/>
        <c:crosses val="autoZero"/>
        <c:auto val="1"/>
        <c:lblAlgn val="ctr"/>
        <c:lblOffset val="100"/>
        <c:noMultiLvlLbl val="0"/>
      </c:catAx>
      <c:valAx>
        <c:axId val="673259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7320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D55270-5E95-4BF5-88AD-4D312DC26AD3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1FDD10-9385-4AA5-952F-5ED7D994C6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823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Rectangle 3"/>
          <p:cNvSpPr>
            <a:spLocks noGrp="1"/>
          </p:cNvSpPr>
          <p:nvPr>
            <p:ph type="body" idx="1"/>
          </p:nvPr>
        </p:nvSpPr>
        <p:spPr bwMode="auto">
          <a:xfrm>
            <a:off x="866615" y="5279505"/>
            <a:ext cx="5463910" cy="5000184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36538" indent="-236538" eaLnBrk="1" hangingPunct="1"/>
            <a:endParaRPr lang="ru-RU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290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BDE03-F6DB-C04A-B21D-8F5693651F0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611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BDAF4E-319C-43CF-A191-27A03EF9549E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9570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4D22B-ABB1-436A-A361-600443D6E01B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4E8C8-D911-4633-94EC-0E5C7536B2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2301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4D22B-ABB1-436A-A361-600443D6E01B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4E8C8-D911-4633-94EC-0E5C7536B2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43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4D22B-ABB1-436A-A361-600443D6E01B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4E8C8-D911-4633-94EC-0E5C7536B2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9676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0995705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4D22B-ABB1-436A-A361-600443D6E01B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4E8C8-D911-4633-94EC-0E5C7536B2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5530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4D22B-ABB1-436A-A361-600443D6E01B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4E8C8-D911-4633-94EC-0E5C7536B2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51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4D22B-ABB1-436A-A361-600443D6E01B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4E8C8-D911-4633-94EC-0E5C7536B2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729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4D22B-ABB1-436A-A361-600443D6E01B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4E8C8-D911-4633-94EC-0E5C7536B2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74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4D22B-ABB1-436A-A361-600443D6E01B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4E8C8-D911-4633-94EC-0E5C7536B2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7594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4D22B-ABB1-436A-A361-600443D6E01B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4E8C8-D911-4633-94EC-0E5C7536B2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717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4D22B-ABB1-436A-A361-600443D6E01B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4E8C8-D911-4633-94EC-0E5C7536B2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229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4D22B-ABB1-436A-A361-600443D6E01B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4E8C8-D911-4633-94EC-0E5C7536B2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5658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64D22B-ABB1-436A-A361-600443D6E01B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4E8C8-D911-4633-94EC-0E5C7536B2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475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1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jpe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0746CE6D-BB2C-4319-A160-BB87BAEDC91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5" r="5664"/>
          <a:stretch/>
        </p:blipFill>
        <p:spPr>
          <a:xfrm>
            <a:off x="1" y="16633"/>
            <a:ext cx="9144000" cy="684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046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62C96323-769A-4B37-8ACC-DA5128920A3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4" b="3864"/>
          <a:stretch/>
        </p:blipFill>
        <p:spPr>
          <a:xfrm>
            <a:off x="7201" y="811"/>
            <a:ext cx="9136799" cy="6857189"/>
          </a:xfrm>
          <a:prstGeom prst="rect">
            <a:avLst/>
          </a:prstGeom>
        </p:spPr>
      </p:pic>
      <p:pic>
        <p:nvPicPr>
          <p:cNvPr id="13" name="Picture 6">
            <a:extLst>
              <a:ext uri="{FF2B5EF4-FFF2-40B4-BE49-F238E27FC236}">
                <a16:creationId xmlns="" xmlns:a16="http://schemas.microsoft.com/office/drawing/2014/main" id="{775B3A51-2702-4D1A-9601-4BB83A405A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6237312"/>
            <a:ext cx="1872208" cy="509910"/>
          </a:xfrm>
          <a:prstGeom prst="rect">
            <a:avLst/>
          </a:prstGeom>
        </p:spPr>
      </p:pic>
      <p:sp>
        <p:nvSpPr>
          <p:cNvPr id="16" name="Название 7">
            <a:extLst>
              <a:ext uri="{FF2B5EF4-FFF2-40B4-BE49-F238E27FC236}">
                <a16:creationId xmlns="" xmlns:a16="http://schemas.microsoft.com/office/drawing/2014/main" id="{B12FB431-E774-4B32-90B6-629434B78EBF}"/>
              </a:ext>
            </a:extLst>
          </p:cNvPr>
          <p:cNvSpPr txBox="1">
            <a:spLocks/>
          </p:cNvSpPr>
          <p:nvPr/>
        </p:nvSpPr>
        <p:spPr bwMode="auto">
          <a:xfrm>
            <a:off x="20787" y="2829722"/>
            <a:ext cx="9144000" cy="573683"/>
          </a:xfrm>
          <a:prstGeom prst="rect">
            <a:avLst/>
          </a:prstGeom>
          <a:noFill/>
          <a:extLst/>
        </p:spPr>
        <p:txBody>
          <a:bodyPr/>
          <a:lstStyle>
            <a:lvl1pPr>
              <a:defRPr sz="36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1pPr>
            <a:lvl2pPr>
              <a:defRPr sz="36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2pPr>
            <a:lvl3pPr>
              <a:defRPr sz="36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3pPr>
            <a:lvl4pPr>
              <a:defRPr sz="36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4pPr>
            <a:lvl5pPr>
              <a:defRPr sz="36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5pPr>
            <a:lvl6pPr marL="1371600" indent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6pPr>
            <a:lvl7pPr marL="1828800" indent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7pPr>
            <a:lvl8pPr marL="2286000" indent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8pPr>
            <a:lvl9pPr marL="2743200" indent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9pPr>
          </a:lstStyle>
          <a:p>
            <a:pPr algn="ctr" defTabSz="975390">
              <a:defRPr/>
            </a:pPr>
            <a:r>
              <a:rPr lang="ru-RU" sz="3200" b="1" dirty="0">
                <a:solidFill>
                  <a:srgbClr val="4CAF90"/>
                </a:solidFill>
                <a:latin typeface="Calibri" pitchFamily="34" charset="0"/>
                <a:ea typeface="MS PGothic" panose="020B0600070205080204" pitchFamily="34" charset="-128"/>
                <a:sym typeface="Helvetica Light" pitchFamily="-84" charset="0"/>
              </a:rPr>
              <a:t>Приглашаем к участию организации и консультантов по финансовой грамотности</a:t>
            </a:r>
            <a:endParaRPr lang="ru-RU" sz="32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26453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D:\Документы\Консультант- мет\Дизайн 2019\Обложка, 16, НГУЭУвнутри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" t="11404" r="1"/>
          <a:stretch/>
        </p:blipFill>
        <p:spPr bwMode="auto">
          <a:xfrm>
            <a:off x="-7456" y="431800"/>
            <a:ext cx="9151456" cy="642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Документы\Консультант- мет\Дизайн_2018\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64" y="912885"/>
            <a:ext cx="892466" cy="892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Документы\Консультант- мет\Дизайн_2018\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71244"/>
            <a:ext cx="892466" cy="892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:\Документы\Консультант- мет\Дизайн_2018\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195" y="1776981"/>
            <a:ext cx="892466" cy="892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399920" y="1155652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1A8A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Контакты</a:t>
            </a:r>
            <a:endParaRPr lang="ru-RU" sz="2000" dirty="0">
              <a:solidFill>
                <a:srgbClr val="1A8A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14DED2EF-B0C0-4CAF-916F-C4010AC8F1E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6" t="21283" r="17566" b="41791"/>
          <a:stretch/>
        </p:blipFill>
        <p:spPr>
          <a:xfrm>
            <a:off x="251520" y="5223331"/>
            <a:ext cx="2880320" cy="1379163"/>
          </a:xfrm>
          <a:prstGeom prst="rect">
            <a:avLst/>
          </a:prstGeom>
        </p:spPr>
      </p:pic>
      <p:sp>
        <p:nvSpPr>
          <p:cNvPr id="21" name="Shape 125">
            <a:extLst>
              <a:ext uri="{FF2B5EF4-FFF2-40B4-BE49-F238E27FC236}">
                <a16:creationId xmlns="" xmlns:a16="http://schemas.microsoft.com/office/drawing/2014/main" id="{E90B4E49-FE38-4972-9BF0-C86D64C8A530}"/>
              </a:ext>
            </a:extLst>
          </p:cNvPr>
          <p:cNvSpPr/>
          <p:nvPr/>
        </p:nvSpPr>
        <p:spPr>
          <a:xfrm>
            <a:off x="2728247" y="2105445"/>
            <a:ext cx="6336704" cy="27995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lnSpc>
                <a:spcPct val="150000"/>
              </a:lnSpc>
              <a:defRPr sz="1200" b="1">
                <a:solidFill>
                  <a:srgbClr val="54B6C9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2000" dirty="0">
                <a:solidFill>
                  <a:srgbClr val="156D56"/>
                </a:solidFill>
              </a:rPr>
              <a:t>Макаров Сергей, </a:t>
            </a:r>
            <a:br>
              <a:rPr lang="ru-RU" sz="2000" dirty="0">
                <a:solidFill>
                  <a:srgbClr val="156D56"/>
                </a:solidFill>
              </a:rPr>
            </a:br>
            <a:r>
              <a:rPr lang="ru-RU" sz="2000" dirty="0">
                <a:solidFill>
                  <a:srgbClr val="156D56"/>
                </a:solidFill>
              </a:rPr>
              <a:t>заместитель директора НЦФГ</a:t>
            </a:r>
          </a:p>
          <a:p>
            <a:pPr>
              <a:lnSpc>
                <a:spcPct val="150000"/>
              </a:lnSpc>
              <a:defRPr sz="1200" b="1">
                <a:solidFill>
                  <a:srgbClr val="54B6C9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lang="ru-RU" sz="2000" dirty="0">
              <a:solidFill>
                <a:srgbClr val="156D56"/>
              </a:solidFill>
            </a:endParaRPr>
          </a:p>
          <a:p>
            <a:pPr>
              <a:lnSpc>
                <a:spcPct val="150000"/>
              </a:lnSpc>
              <a:defRPr sz="1200" b="1">
                <a:solidFill>
                  <a:srgbClr val="54B6C9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2000" dirty="0">
                <a:solidFill>
                  <a:srgbClr val="156D56"/>
                </a:solidFill>
              </a:rPr>
              <a:t>Тел: 	+7 (499) 501 11 73 – офис</a:t>
            </a:r>
            <a:br>
              <a:rPr lang="ru-RU" sz="2000" dirty="0">
                <a:solidFill>
                  <a:srgbClr val="156D56"/>
                </a:solidFill>
              </a:rPr>
            </a:br>
            <a:r>
              <a:rPr lang="ru-RU" sz="2000" dirty="0">
                <a:solidFill>
                  <a:srgbClr val="156D56"/>
                </a:solidFill>
              </a:rPr>
              <a:t>	+7 (926) 381 07 33 – мобильный</a:t>
            </a:r>
          </a:p>
          <a:p>
            <a:pPr>
              <a:lnSpc>
                <a:spcPct val="150000"/>
              </a:lnSpc>
              <a:defRPr sz="1200" b="1">
                <a:solidFill>
                  <a:srgbClr val="54B6C9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2000" dirty="0">
                <a:solidFill>
                  <a:srgbClr val="156D56"/>
                </a:solidFill>
              </a:rPr>
              <a:t>Почта: makarov@ncfg.ru</a:t>
            </a:r>
          </a:p>
        </p:txBody>
      </p:sp>
    </p:spTree>
    <p:extLst>
      <p:ext uri="{BB962C8B-B14F-4D97-AF65-F5344CB8AC3E}">
        <p14:creationId xmlns:p14="http://schemas.microsoft.com/office/powerpoint/2010/main" val="256129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5AA5F163-6A38-40B1-BB9F-C312670014B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4" b="3864"/>
          <a:stretch/>
        </p:blipFill>
        <p:spPr>
          <a:xfrm>
            <a:off x="7201" y="811"/>
            <a:ext cx="9136799" cy="6857189"/>
          </a:xfrm>
          <a:prstGeom prst="rect">
            <a:avLst/>
          </a:prstGeom>
        </p:spPr>
      </p:pic>
      <p:sp>
        <p:nvSpPr>
          <p:cNvPr id="35" name="Shape 125">
            <a:extLst>
              <a:ext uri="{FF2B5EF4-FFF2-40B4-BE49-F238E27FC236}">
                <a16:creationId xmlns="" xmlns:a16="http://schemas.microsoft.com/office/drawing/2014/main" id="{A1226D0C-42D1-4B93-B1BD-BA76BF93BF81}"/>
              </a:ext>
            </a:extLst>
          </p:cNvPr>
          <p:cNvSpPr/>
          <p:nvPr/>
        </p:nvSpPr>
        <p:spPr>
          <a:xfrm>
            <a:off x="107504" y="2924944"/>
            <a:ext cx="9029295" cy="7305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ctr">
              <a:lnSpc>
                <a:spcPct val="150000"/>
              </a:lnSpc>
              <a:defRPr sz="1200" b="1">
                <a:solidFill>
                  <a:srgbClr val="54B6C9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3200" dirty="0">
                <a:solidFill>
                  <a:srgbClr val="156D56"/>
                </a:solidFill>
              </a:rPr>
              <a:t>ПРИЛОЖЕНИЯ</a:t>
            </a:r>
            <a:endParaRPr sz="3200" dirty="0">
              <a:solidFill>
                <a:srgbClr val="156D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726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4">
            <a:extLst>
              <a:ext uri="{FF2B5EF4-FFF2-40B4-BE49-F238E27FC236}">
                <a16:creationId xmlns="" xmlns:a16="http://schemas.microsoft.com/office/drawing/2014/main" id="{A3EECF3A-3D7A-4560-A833-E13C9DBF8D10}"/>
              </a:ext>
            </a:extLst>
          </p:cNvPr>
          <p:cNvSpPr/>
          <p:nvPr/>
        </p:nvSpPr>
        <p:spPr>
          <a:xfrm>
            <a:off x="432000" y="806141"/>
            <a:ext cx="8280000" cy="45719"/>
          </a:xfrm>
          <a:custGeom>
            <a:avLst/>
            <a:gdLst/>
            <a:ahLst/>
            <a:cxnLst/>
            <a:rect l="l" t="t" r="r" b="b"/>
            <a:pathLst>
              <a:path w="9604375">
                <a:moveTo>
                  <a:pt x="0" y="0"/>
                </a:moveTo>
                <a:lnTo>
                  <a:pt x="9603905" y="0"/>
                </a:lnTo>
              </a:path>
            </a:pathLst>
          </a:custGeom>
          <a:ln w="9143">
            <a:solidFill>
              <a:srgbClr val="67AC8C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pic>
        <p:nvPicPr>
          <p:cNvPr id="7" name="Content Placeholder 4">
            <a:extLst>
              <a:ext uri="{FF2B5EF4-FFF2-40B4-BE49-F238E27FC236}">
                <a16:creationId xmlns="" xmlns:a16="http://schemas.microsoft.com/office/drawing/2014/main" id="{ACC4D993-A386-447E-9708-C4E18C6A23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390108"/>
            <a:ext cx="2134246" cy="244217"/>
          </a:xfrm>
          <a:prstGeom prst="rect">
            <a:avLst/>
          </a:prstGeom>
        </p:spPr>
      </p:pic>
      <p:pic>
        <p:nvPicPr>
          <p:cNvPr id="10" name="Picture 5">
            <a:extLst>
              <a:ext uri="{FF2B5EF4-FFF2-40B4-BE49-F238E27FC236}">
                <a16:creationId xmlns="" xmlns:a16="http://schemas.microsoft.com/office/drawing/2014/main" id="{1E04B4ED-228C-40F9-9C1C-D6956CB920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186" y="496289"/>
            <a:ext cx="1061814" cy="138036"/>
          </a:xfrm>
          <a:prstGeom prst="rect">
            <a:avLst/>
          </a:prstGeom>
        </p:spPr>
      </p:pic>
      <p:pic>
        <p:nvPicPr>
          <p:cNvPr id="11" name="Picture 2" descr="http://www.fa.ru/news/PublishingImages/minfin.png">
            <a:extLst>
              <a:ext uri="{FF2B5EF4-FFF2-40B4-BE49-F238E27FC236}">
                <a16:creationId xmlns="" xmlns:a16="http://schemas.microsoft.com/office/drawing/2014/main" id="{870F734A-A2E3-4C19-874D-B4EEDAFCE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877" y="249324"/>
            <a:ext cx="1765222" cy="535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единительная линия 2">
            <a:extLst>
              <a:ext uri="{FF2B5EF4-FFF2-40B4-BE49-F238E27FC236}">
                <a16:creationId xmlns="" xmlns:a16="http://schemas.microsoft.com/office/drawing/2014/main" id="{4B526A47-4D6F-4E74-AC97-4DE09E02E375}"/>
              </a:ext>
            </a:extLst>
          </p:cNvPr>
          <p:cNvCxnSpPr>
            <a:cxnSpLocks/>
          </p:cNvCxnSpPr>
          <p:nvPr/>
        </p:nvCxnSpPr>
        <p:spPr>
          <a:xfrm>
            <a:off x="4564338" y="806141"/>
            <a:ext cx="0" cy="2622859"/>
          </a:xfrm>
          <a:prstGeom prst="line">
            <a:avLst/>
          </a:prstGeom>
          <a:ln w="19050">
            <a:solidFill>
              <a:srgbClr val="23AE8B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="" xmlns:a16="http://schemas.microsoft.com/office/drawing/2014/main" id="{35959D92-E33C-4049-AC91-DB6C04A51D24}"/>
              </a:ext>
            </a:extLst>
          </p:cNvPr>
          <p:cNvCxnSpPr>
            <a:cxnSpLocks/>
          </p:cNvCxnSpPr>
          <p:nvPr/>
        </p:nvCxnSpPr>
        <p:spPr>
          <a:xfrm flipH="1">
            <a:off x="1" y="3429000"/>
            <a:ext cx="4564337" cy="3429000"/>
          </a:xfrm>
          <a:prstGeom prst="line">
            <a:avLst/>
          </a:prstGeom>
          <a:ln w="19050">
            <a:solidFill>
              <a:srgbClr val="23AE8B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="" xmlns:a16="http://schemas.microsoft.com/office/drawing/2014/main" id="{7EBBF30A-EDDE-4CFB-A832-7467AF07273F}"/>
              </a:ext>
            </a:extLst>
          </p:cNvPr>
          <p:cNvCxnSpPr>
            <a:cxnSpLocks/>
          </p:cNvCxnSpPr>
          <p:nvPr/>
        </p:nvCxnSpPr>
        <p:spPr>
          <a:xfrm>
            <a:off x="4564338" y="3429000"/>
            <a:ext cx="4579662" cy="3429000"/>
          </a:xfrm>
          <a:prstGeom prst="line">
            <a:avLst/>
          </a:prstGeom>
          <a:ln w="19050">
            <a:solidFill>
              <a:srgbClr val="23AE8B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52F0488E-B91D-4F64-BF99-2A83B1D42EE9}"/>
              </a:ext>
            </a:extLst>
          </p:cNvPr>
          <p:cNvSpPr txBox="1"/>
          <p:nvPr/>
        </p:nvSpPr>
        <p:spPr>
          <a:xfrm>
            <a:off x="635298" y="1292352"/>
            <a:ext cx="35972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25B09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Сильные стороны:</a:t>
            </a:r>
            <a:endParaRPr lang="en-US" sz="2000" b="1" dirty="0">
              <a:solidFill>
                <a:srgbClr val="25B09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000" b="1" dirty="0">
              <a:solidFill>
                <a:srgbClr val="25B09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AutoNum type="arabicPeriod"/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Массовость, охват</a:t>
            </a:r>
          </a:p>
          <a:p>
            <a:pPr marL="342900" indent="-342900">
              <a:buAutoNum type="arabicPeriod"/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Бесплатно</a:t>
            </a:r>
          </a:p>
          <a:p>
            <a:pPr marL="342900" indent="-342900">
              <a:buAutoNum type="arabicPeriod"/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Энтузиазм</a:t>
            </a:r>
          </a:p>
          <a:p>
            <a:pPr marL="342900" indent="-342900">
              <a:buAutoNum type="arabicPeriod"/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Самостоятельность</a:t>
            </a:r>
          </a:p>
          <a:p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D672BF7A-7AB3-4EC7-9852-14EA0E045D8F}"/>
              </a:ext>
            </a:extLst>
          </p:cNvPr>
          <p:cNvSpPr txBox="1"/>
          <p:nvPr/>
        </p:nvSpPr>
        <p:spPr>
          <a:xfrm>
            <a:off x="5270108" y="1274576"/>
            <a:ext cx="35972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Риски и преграды:</a:t>
            </a:r>
            <a:endParaRPr lang="en-US" sz="20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AutoNum type="arabicPeriod"/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Слабый контроль</a:t>
            </a:r>
          </a:p>
          <a:p>
            <a:pPr marL="342900" indent="-342900">
              <a:buAutoNum type="arabicPeriod"/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Продажи</a:t>
            </a:r>
          </a:p>
          <a:p>
            <a:pPr marL="342900" indent="-342900">
              <a:buAutoNum type="arabicPeriod"/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Текучка</a:t>
            </a:r>
          </a:p>
          <a:p>
            <a:pPr marL="342900" indent="-342900">
              <a:buAutoNum type="arabicPeriod"/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Неэффективность</a:t>
            </a:r>
          </a:p>
          <a:p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746A655C-E9D5-4AD0-8EBF-B4D5C9A3AFB5}"/>
              </a:ext>
            </a:extLst>
          </p:cNvPr>
          <p:cNvSpPr txBox="1"/>
          <p:nvPr/>
        </p:nvSpPr>
        <p:spPr>
          <a:xfrm>
            <a:off x="2282169" y="4866626"/>
            <a:ext cx="531251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3150" indent="182563"/>
            <a:r>
              <a:rPr lang="ru-RU" sz="2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Зона развития:</a:t>
            </a:r>
            <a:endParaRPr lang="en-US" sz="20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AutoNum type="arabicPeriod"/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Сообщество (в т.ч. и региональные)</a:t>
            </a:r>
          </a:p>
          <a:p>
            <a:pPr marL="342900" indent="-342900">
              <a:buAutoNum type="arabicPeriod"/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Поддержка знания на уровне</a:t>
            </a:r>
          </a:p>
          <a:p>
            <a:pPr marL="342900" indent="-342900">
              <a:buAutoNum type="arabicPeriod"/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Мотивация оставаться «в теме»</a:t>
            </a:r>
          </a:p>
          <a:p>
            <a:pPr marL="342900" indent="-342900">
              <a:buAutoNum type="arabicPeriod"/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Доступ к аудитории /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/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админ.поддержка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079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4">
            <a:extLst>
              <a:ext uri="{FF2B5EF4-FFF2-40B4-BE49-F238E27FC236}">
                <a16:creationId xmlns="" xmlns:a16="http://schemas.microsoft.com/office/drawing/2014/main" id="{A19AEBFB-349C-4AFD-B2F4-20D21C1498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390108"/>
            <a:ext cx="2134246" cy="244217"/>
          </a:xfrm>
          <a:prstGeom prst="rect">
            <a:avLst/>
          </a:prstGeom>
        </p:spPr>
      </p:pic>
      <p:sp>
        <p:nvSpPr>
          <p:cNvPr id="9" name="object 4">
            <a:extLst>
              <a:ext uri="{FF2B5EF4-FFF2-40B4-BE49-F238E27FC236}">
                <a16:creationId xmlns="" xmlns:a16="http://schemas.microsoft.com/office/drawing/2014/main" id="{D6CA0BCE-BF60-43ED-8442-DCBF2C54984E}"/>
              </a:ext>
            </a:extLst>
          </p:cNvPr>
          <p:cNvSpPr/>
          <p:nvPr/>
        </p:nvSpPr>
        <p:spPr>
          <a:xfrm>
            <a:off x="432000" y="806141"/>
            <a:ext cx="8280000" cy="45719"/>
          </a:xfrm>
          <a:custGeom>
            <a:avLst/>
            <a:gdLst/>
            <a:ahLst/>
            <a:cxnLst/>
            <a:rect l="l" t="t" r="r" b="b"/>
            <a:pathLst>
              <a:path w="9604375">
                <a:moveTo>
                  <a:pt x="0" y="0"/>
                </a:moveTo>
                <a:lnTo>
                  <a:pt x="9603905" y="0"/>
                </a:lnTo>
              </a:path>
            </a:pathLst>
          </a:custGeom>
          <a:ln w="9143">
            <a:solidFill>
              <a:srgbClr val="67AC8C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pic>
        <p:nvPicPr>
          <p:cNvPr id="10" name="Picture 5">
            <a:extLst>
              <a:ext uri="{FF2B5EF4-FFF2-40B4-BE49-F238E27FC236}">
                <a16:creationId xmlns="" xmlns:a16="http://schemas.microsoft.com/office/drawing/2014/main" id="{AFBD6573-872F-472D-9D6A-4A51650C7B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186" y="496289"/>
            <a:ext cx="1061814" cy="138036"/>
          </a:xfrm>
          <a:prstGeom prst="rect">
            <a:avLst/>
          </a:prstGeom>
        </p:spPr>
      </p:pic>
      <p:graphicFrame>
        <p:nvGraphicFramePr>
          <p:cNvPr id="3" name="Таблица 2">
            <a:extLst>
              <a:ext uri="{FF2B5EF4-FFF2-40B4-BE49-F238E27FC236}">
                <a16:creationId xmlns="" xmlns:a16="http://schemas.microsoft.com/office/drawing/2014/main" id="{1BC5F78C-D393-4BCE-8A97-79C581B3A549}"/>
              </a:ext>
            </a:extLst>
          </p:cNvPr>
          <p:cNvGraphicFramePr>
            <a:graphicFrameLocks noGrp="1"/>
          </p:cNvGraphicFramePr>
          <p:nvPr/>
        </p:nvGraphicFramePr>
        <p:xfrm>
          <a:off x="491572" y="1609836"/>
          <a:ext cx="8160855" cy="4858056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7249876">
                  <a:extLst>
                    <a:ext uri="{9D8B030D-6E8A-4147-A177-3AD203B41FA5}">
                      <a16:colId xmlns="" xmlns:a16="http://schemas.microsoft.com/office/drawing/2014/main" val="74320399"/>
                    </a:ext>
                  </a:extLst>
                </a:gridCol>
                <a:gridCol w="910979">
                  <a:extLst>
                    <a:ext uri="{9D8B030D-6E8A-4147-A177-3AD203B41FA5}">
                      <a16:colId xmlns="" xmlns:a16="http://schemas.microsoft.com/office/drawing/2014/main" val="2780623710"/>
                    </a:ext>
                  </a:extLst>
                </a:gridCol>
              </a:tblGrid>
              <a:tr h="502628">
                <a:tc>
                  <a:txBody>
                    <a:bodyPr/>
                    <a:lstStyle/>
                    <a:p>
                      <a:pPr algn="l" fontAlgn="b"/>
                      <a:r>
                        <a:rPr lang="ru-RU" sz="2200" b="1" u="none" strike="noStrike" dirty="0">
                          <a:effectLst/>
                        </a:rPr>
                        <a:t>Банковские продукты и услуги, НКО</a:t>
                      </a:r>
                      <a:endParaRPr lang="ru-RU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200" b="1" u="none" strike="noStrike" dirty="0">
                          <a:effectLst/>
                        </a:rPr>
                        <a:t>13,0%</a:t>
                      </a:r>
                      <a:endParaRPr lang="ru-RU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="" xmlns:a16="http://schemas.microsoft.com/office/drawing/2014/main" val="3693643469"/>
                  </a:ext>
                </a:extLst>
              </a:tr>
              <a:tr h="694040">
                <a:tc>
                  <a:txBody>
                    <a:bodyPr/>
                    <a:lstStyle/>
                    <a:p>
                      <a:pPr algn="l" fontAlgn="b"/>
                      <a:r>
                        <a:rPr lang="ru-RU" sz="2200" u="none" strike="noStrike">
                          <a:effectLst/>
                        </a:rPr>
                        <a:t>Государственное и негосударственное пенсионное обеспечение</a:t>
                      </a:r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200" u="none" strike="noStrike" dirty="0">
                          <a:effectLst/>
                        </a:rPr>
                        <a:t>5,5%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="" xmlns:a16="http://schemas.microsoft.com/office/drawing/2014/main" val="2762924817"/>
                  </a:ext>
                </a:extLst>
              </a:tr>
              <a:tr h="494558">
                <a:tc>
                  <a:txBody>
                    <a:bodyPr/>
                    <a:lstStyle/>
                    <a:p>
                      <a:pPr algn="l" fontAlgn="b"/>
                      <a:r>
                        <a:rPr lang="ru-RU" sz="2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Защита прав потребителей финансовых услуг</a:t>
                      </a:r>
                      <a:endParaRPr lang="ru-RU" sz="2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3,7%</a:t>
                      </a:r>
                      <a:endParaRPr lang="ru-RU" sz="2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="" xmlns:a16="http://schemas.microsoft.com/office/drawing/2014/main" val="2862994515"/>
                  </a:ext>
                </a:extLst>
              </a:tr>
              <a:tr h="494558">
                <a:tc>
                  <a:txBody>
                    <a:bodyPr/>
                    <a:lstStyle/>
                    <a:p>
                      <a:pPr algn="l" fontAlgn="b"/>
                      <a:r>
                        <a:rPr lang="ru-RU" sz="2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Инвестиционные инструменты и риски инвестиций</a:t>
                      </a:r>
                      <a:endParaRPr lang="ru-RU" sz="2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5,8%</a:t>
                      </a:r>
                      <a:endParaRPr lang="ru-RU" sz="2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="" xmlns:a16="http://schemas.microsoft.com/office/drawing/2014/main" val="3227349050"/>
                  </a:ext>
                </a:extLst>
              </a:tr>
              <a:tr h="694040">
                <a:tc>
                  <a:txBody>
                    <a:bodyPr/>
                    <a:lstStyle/>
                    <a:p>
                      <a:pPr algn="l" fontAlgn="b"/>
                      <a:r>
                        <a:rPr lang="ru-RU" sz="2200" u="none" strike="noStrike">
                          <a:solidFill>
                            <a:schemeClr val="tx1"/>
                          </a:solidFill>
                          <a:effectLst/>
                        </a:rPr>
                        <a:t>Налогообложение физических лиц и индивидуальных предпринимателей</a:t>
                      </a:r>
                      <a:endParaRPr lang="ru-RU" sz="2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4,5%</a:t>
                      </a:r>
                      <a:endParaRPr lang="ru-RU" sz="2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="" xmlns:a16="http://schemas.microsoft.com/office/drawing/2014/main" val="3969393442"/>
                  </a:ext>
                </a:extLst>
              </a:tr>
              <a:tr h="494558">
                <a:tc>
                  <a:txBody>
                    <a:bodyPr/>
                    <a:lstStyle/>
                    <a:p>
                      <a:pPr algn="l" fontAlgn="b"/>
                      <a:r>
                        <a:rPr lang="ru-RU" sz="2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Общие вопросы финансовой грамотности</a:t>
                      </a:r>
                      <a:endParaRPr lang="ru-RU" sz="2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29,7%</a:t>
                      </a:r>
                      <a:endParaRPr lang="ru-RU" sz="2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="" xmlns:a16="http://schemas.microsoft.com/office/drawing/2014/main" val="130836232"/>
                  </a:ext>
                </a:extLst>
              </a:tr>
              <a:tr h="494558">
                <a:tc>
                  <a:txBody>
                    <a:bodyPr/>
                    <a:lstStyle/>
                    <a:p>
                      <a:pPr algn="l" fontAlgn="b"/>
                      <a:r>
                        <a:rPr lang="ru-RU" sz="2200" u="none" strike="noStrike">
                          <a:solidFill>
                            <a:schemeClr val="tx1"/>
                          </a:solidFill>
                          <a:effectLst/>
                        </a:rPr>
                        <a:t>Страхование рисков и личное страхование граждан</a:t>
                      </a:r>
                      <a:endParaRPr lang="ru-RU" sz="2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5,7%</a:t>
                      </a:r>
                      <a:endParaRPr lang="ru-RU" sz="2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="" xmlns:a16="http://schemas.microsoft.com/office/drawing/2014/main" val="3045183466"/>
                  </a:ext>
                </a:extLst>
              </a:tr>
              <a:tr h="494558">
                <a:tc>
                  <a:txBody>
                    <a:bodyPr/>
                    <a:lstStyle/>
                    <a:p>
                      <a:pPr algn="l" fontAlgn="b"/>
                      <a:r>
                        <a:rPr lang="ru-RU" sz="2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Управление личными финансами, семейный бюджет</a:t>
                      </a:r>
                      <a:endParaRPr lang="ru-RU" sz="2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25,1%</a:t>
                      </a:r>
                      <a:endParaRPr lang="ru-RU" sz="2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="" xmlns:a16="http://schemas.microsoft.com/office/drawing/2014/main" val="2023044116"/>
                  </a:ext>
                </a:extLst>
              </a:tr>
              <a:tr h="494558">
                <a:tc>
                  <a:txBody>
                    <a:bodyPr/>
                    <a:lstStyle/>
                    <a:p>
                      <a:pPr algn="l" fontAlgn="b"/>
                      <a:r>
                        <a:rPr lang="ru-RU" sz="2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Финансовая безопасность и мошенничество</a:t>
                      </a:r>
                      <a:endParaRPr lang="ru-RU" sz="2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6,9%</a:t>
                      </a:r>
                      <a:endParaRPr lang="ru-RU" sz="2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="" xmlns:a16="http://schemas.microsoft.com/office/drawing/2014/main" val="535335130"/>
                  </a:ext>
                </a:extLst>
              </a:tr>
            </a:tbl>
          </a:graphicData>
        </a:graphic>
      </p:graphicFrame>
      <p:sp>
        <p:nvSpPr>
          <p:cNvPr id="8" name="Название 7">
            <a:extLst>
              <a:ext uri="{FF2B5EF4-FFF2-40B4-BE49-F238E27FC236}">
                <a16:creationId xmlns="" xmlns:a16="http://schemas.microsoft.com/office/drawing/2014/main" id="{5D06BA82-66C0-4D6F-8695-6258D3E73840}"/>
              </a:ext>
            </a:extLst>
          </p:cNvPr>
          <p:cNvSpPr txBox="1">
            <a:spLocks/>
          </p:cNvSpPr>
          <p:nvPr/>
        </p:nvSpPr>
        <p:spPr bwMode="auto">
          <a:xfrm>
            <a:off x="0" y="806141"/>
            <a:ext cx="9144000" cy="573683"/>
          </a:xfrm>
          <a:prstGeom prst="rect">
            <a:avLst/>
          </a:prstGeom>
          <a:noFill/>
          <a:extLst/>
        </p:spPr>
        <p:txBody>
          <a:bodyPr/>
          <a:lstStyle>
            <a:lvl1pPr>
              <a:defRPr sz="36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1pPr>
            <a:lvl2pPr>
              <a:defRPr sz="36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2pPr>
            <a:lvl3pPr>
              <a:defRPr sz="36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3pPr>
            <a:lvl4pPr>
              <a:defRPr sz="36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4pPr>
            <a:lvl5pPr>
              <a:defRPr sz="36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5pPr>
            <a:lvl6pPr marL="1371600" indent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6pPr>
            <a:lvl7pPr marL="1828800" indent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7pPr>
            <a:lvl8pPr marL="2286000" indent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8pPr>
            <a:lvl9pPr marL="2743200" indent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9pPr>
          </a:lstStyle>
          <a:p>
            <a:pPr algn="ctr" defTabSz="975390">
              <a:defRPr/>
            </a:pPr>
            <a:r>
              <a:rPr lang="ru-RU" sz="3200" b="1" dirty="0">
                <a:solidFill>
                  <a:srgbClr val="4CAF90"/>
                </a:solidFill>
                <a:latin typeface="Calibri" pitchFamily="34" charset="0"/>
                <a:ea typeface="MS PGothic" panose="020B0600070205080204" pitchFamily="34" charset="-128"/>
                <a:sym typeface="Helvetica Light" pitchFamily="-84" charset="0"/>
              </a:rPr>
              <a:t>Какие мероприятия провели?</a:t>
            </a:r>
            <a:endParaRPr lang="ru-RU" sz="3200" b="1" dirty="0">
              <a:latin typeface="Arial"/>
              <a:cs typeface="Arial"/>
            </a:endParaRPr>
          </a:p>
        </p:txBody>
      </p:sp>
      <p:pic>
        <p:nvPicPr>
          <p:cNvPr id="12" name="Picture 2" descr="http://www.fa.ru/news/PublishingImages/minfin.png">
            <a:extLst>
              <a:ext uri="{FF2B5EF4-FFF2-40B4-BE49-F238E27FC236}">
                <a16:creationId xmlns="" xmlns:a16="http://schemas.microsoft.com/office/drawing/2014/main" id="{F89258F2-D6D8-4E77-9338-1DDF11AF5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877" y="249324"/>
            <a:ext cx="1765222" cy="535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2204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34ECAB-E47D-444F-88B2-CC7E75B15671}" type="slidenum">
              <a:rPr lang="en-US" smtClean="0"/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555555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="" xmlns:a16="http://schemas.microsoft.com/office/drawing/2014/main" id="{A3EECF3A-3D7A-4560-A833-E13C9DBF8D10}"/>
              </a:ext>
            </a:extLst>
          </p:cNvPr>
          <p:cNvSpPr/>
          <p:nvPr/>
        </p:nvSpPr>
        <p:spPr>
          <a:xfrm>
            <a:off x="432000" y="806141"/>
            <a:ext cx="8280000" cy="45719"/>
          </a:xfrm>
          <a:custGeom>
            <a:avLst/>
            <a:gdLst/>
            <a:ahLst/>
            <a:cxnLst/>
            <a:rect l="l" t="t" r="r" b="b"/>
            <a:pathLst>
              <a:path w="9604375">
                <a:moveTo>
                  <a:pt x="0" y="0"/>
                </a:moveTo>
                <a:lnTo>
                  <a:pt x="9603905" y="0"/>
                </a:lnTo>
              </a:path>
            </a:pathLst>
          </a:custGeom>
          <a:ln w="9143">
            <a:solidFill>
              <a:srgbClr val="67AC8C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pic>
        <p:nvPicPr>
          <p:cNvPr id="7" name="Content Placeholder 4">
            <a:extLst>
              <a:ext uri="{FF2B5EF4-FFF2-40B4-BE49-F238E27FC236}">
                <a16:creationId xmlns="" xmlns:a16="http://schemas.microsoft.com/office/drawing/2014/main" id="{ACC4D993-A386-447E-9708-C4E18C6A2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390108"/>
            <a:ext cx="2134246" cy="244217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996EC908-5C51-4517-BB0A-10F2B17F09EE}"/>
              </a:ext>
            </a:extLst>
          </p:cNvPr>
          <p:cNvSpPr/>
          <p:nvPr/>
        </p:nvSpPr>
        <p:spPr>
          <a:xfrm>
            <a:off x="2169994" y="5500048"/>
            <a:ext cx="6646460" cy="5190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http://www.fa.ru/news/PublishingImages/minfin.png">
            <a:extLst>
              <a:ext uri="{FF2B5EF4-FFF2-40B4-BE49-F238E27FC236}">
                <a16:creationId xmlns="" xmlns:a16="http://schemas.microsoft.com/office/drawing/2014/main" id="{3E33757E-B736-4C96-B8E7-4D9B2E7A97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877" y="249324"/>
            <a:ext cx="1765222" cy="535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>
            <a:extLst>
              <a:ext uri="{FF2B5EF4-FFF2-40B4-BE49-F238E27FC236}">
                <a16:creationId xmlns="" xmlns:a16="http://schemas.microsoft.com/office/drawing/2014/main" id="{C7338F58-69C0-41B3-81AA-CD371FBF2A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186" y="496289"/>
            <a:ext cx="1061814" cy="138036"/>
          </a:xfrm>
          <a:prstGeom prst="rect">
            <a:avLst/>
          </a:prstGeom>
        </p:spPr>
      </p:pic>
      <p:graphicFrame>
        <p:nvGraphicFramePr>
          <p:cNvPr id="10" name="Диаграмма 9">
            <a:extLst>
              <a:ext uri="{FF2B5EF4-FFF2-40B4-BE49-F238E27FC236}">
                <a16:creationId xmlns="" xmlns:a16="http://schemas.microsoft.com/office/drawing/2014/main" id="{ABEC1C7C-6799-496B-84D9-B5AC1D241B5A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82098" y="1441572"/>
          <a:ext cx="8610381" cy="47237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549653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34ECAB-E47D-444F-88B2-CC7E75B15671}" type="slidenum">
              <a:rPr lang="en-US" smtClean="0"/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555555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="" xmlns:a16="http://schemas.microsoft.com/office/drawing/2014/main" id="{A3EECF3A-3D7A-4560-A833-E13C9DBF8D10}"/>
              </a:ext>
            </a:extLst>
          </p:cNvPr>
          <p:cNvSpPr/>
          <p:nvPr/>
        </p:nvSpPr>
        <p:spPr>
          <a:xfrm>
            <a:off x="432000" y="806141"/>
            <a:ext cx="8280000" cy="45719"/>
          </a:xfrm>
          <a:custGeom>
            <a:avLst/>
            <a:gdLst/>
            <a:ahLst/>
            <a:cxnLst/>
            <a:rect l="l" t="t" r="r" b="b"/>
            <a:pathLst>
              <a:path w="9604375">
                <a:moveTo>
                  <a:pt x="0" y="0"/>
                </a:moveTo>
                <a:lnTo>
                  <a:pt x="9603905" y="0"/>
                </a:lnTo>
              </a:path>
            </a:pathLst>
          </a:custGeom>
          <a:ln w="9143">
            <a:solidFill>
              <a:srgbClr val="67AC8C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pic>
        <p:nvPicPr>
          <p:cNvPr id="7" name="Content Placeholder 4">
            <a:extLst>
              <a:ext uri="{FF2B5EF4-FFF2-40B4-BE49-F238E27FC236}">
                <a16:creationId xmlns="" xmlns:a16="http://schemas.microsoft.com/office/drawing/2014/main" id="{ACC4D993-A386-447E-9708-C4E18C6A2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390108"/>
            <a:ext cx="2134246" cy="244217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="" xmlns:a16="http://schemas.microsoft.com/office/drawing/2014/main" id="{7B35A83D-469F-4D41-A253-D13A2CD62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64" y="1328072"/>
            <a:ext cx="8679976" cy="4838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fa.ru/news/PublishingImages/minfin.png">
            <a:extLst>
              <a:ext uri="{FF2B5EF4-FFF2-40B4-BE49-F238E27FC236}">
                <a16:creationId xmlns="" xmlns:a16="http://schemas.microsoft.com/office/drawing/2014/main" id="{74C276C9-3F1C-415A-AAF6-77282B6C8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877" y="249324"/>
            <a:ext cx="1765222" cy="535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>
            <a:extLst>
              <a:ext uri="{FF2B5EF4-FFF2-40B4-BE49-F238E27FC236}">
                <a16:creationId xmlns="" xmlns:a16="http://schemas.microsoft.com/office/drawing/2014/main" id="{56E4D5C6-6A15-45B9-8301-7C831EB8F5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186" y="496289"/>
            <a:ext cx="1061814" cy="13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15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62C96323-769A-4B37-8ACC-DA5128920A3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4" b="3864"/>
          <a:stretch/>
        </p:blipFill>
        <p:spPr>
          <a:xfrm>
            <a:off x="7201" y="811"/>
            <a:ext cx="9136799" cy="6857189"/>
          </a:xfrm>
          <a:prstGeom prst="rect">
            <a:avLst/>
          </a:prstGeom>
        </p:spPr>
      </p:pic>
      <p:sp>
        <p:nvSpPr>
          <p:cNvPr id="124" name="Shape 124"/>
          <p:cNvSpPr/>
          <p:nvPr/>
        </p:nvSpPr>
        <p:spPr>
          <a:xfrm>
            <a:off x="628647" y="5444895"/>
            <a:ext cx="3242317" cy="276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 algn="ctr">
              <a:defRPr sz="1200">
                <a:solidFill>
                  <a:srgbClr val="80808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endParaRPr dirty="0"/>
          </a:p>
        </p:txBody>
      </p:sp>
      <p:sp>
        <p:nvSpPr>
          <p:cNvPr id="125" name="Shape 125"/>
          <p:cNvSpPr/>
          <p:nvPr/>
        </p:nvSpPr>
        <p:spPr>
          <a:xfrm>
            <a:off x="3774548" y="2689721"/>
            <a:ext cx="4929697" cy="13273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lnSpc>
                <a:spcPct val="150000"/>
              </a:lnSpc>
              <a:defRPr sz="1200" b="1">
                <a:solidFill>
                  <a:srgbClr val="54B6C9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100" dirty="0">
                <a:solidFill>
                  <a:srgbClr val="156D56"/>
                </a:solidFill>
              </a:rPr>
              <a:t>заместитель директора автономной некоммерческой организации «Национальный центр финансовой грамотности», независимый финансовый советник с 2006 года, эксперт Проекта Минфина России по повышению финансовой грамотности населения, бизнес-тренер и инвестор, г. Москва</a:t>
            </a:r>
          </a:p>
        </p:txBody>
      </p:sp>
      <p:sp>
        <p:nvSpPr>
          <p:cNvPr id="126" name="Shape 126"/>
          <p:cNvSpPr>
            <a:spLocks noGrp="1"/>
          </p:cNvSpPr>
          <p:nvPr>
            <p:ph type="title"/>
          </p:nvPr>
        </p:nvSpPr>
        <p:spPr>
          <a:xfrm>
            <a:off x="3976980" y="1818748"/>
            <a:ext cx="5167020" cy="857254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3200" b="1">
                <a:solidFill>
                  <a:srgbClr val="D9562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 algn="l"/>
            <a:r>
              <a:rPr lang="ru-RU" dirty="0">
                <a:solidFill>
                  <a:srgbClr val="3848AF"/>
                </a:solidFill>
              </a:rPr>
              <a:t>МАКАРОВ</a:t>
            </a:r>
            <a:br>
              <a:rPr lang="ru-RU" dirty="0">
                <a:solidFill>
                  <a:srgbClr val="3848AF"/>
                </a:solidFill>
              </a:rPr>
            </a:br>
            <a:r>
              <a:rPr lang="ru-RU" dirty="0">
                <a:solidFill>
                  <a:srgbClr val="3848AF"/>
                </a:solidFill>
              </a:rPr>
              <a:t>Сергей Владимирович</a:t>
            </a:r>
            <a:endParaRPr dirty="0">
              <a:solidFill>
                <a:srgbClr val="3848AF"/>
              </a:solidFill>
            </a:endParaRPr>
          </a:p>
        </p:txBody>
      </p:sp>
      <p:sp>
        <p:nvSpPr>
          <p:cNvPr id="134" name="Shape 134"/>
          <p:cNvSpPr/>
          <p:nvPr/>
        </p:nvSpPr>
        <p:spPr>
          <a:xfrm>
            <a:off x="485879" y="4181999"/>
            <a:ext cx="8231872" cy="18158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just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800" dirty="0"/>
              <a:t>Роль волонтеров в развитии федеральных проектов по финансовому просвещению, реализуемых в рамках Национальной стратегии повышения финансовой грамотности</a:t>
            </a:r>
          </a:p>
        </p:txBody>
      </p:sp>
      <p:pic>
        <p:nvPicPr>
          <p:cNvPr id="23" name="Picture 3" descr="C:\Users\Администратор\Desktop\Без имени-3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57" t="25657" r="6957" b="54788"/>
          <a:stretch/>
        </p:blipFill>
        <p:spPr bwMode="auto">
          <a:xfrm>
            <a:off x="3722487" y="1893707"/>
            <a:ext cx="254493" cy="281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3472249" y="1136110"/>
            <a:ext cx="22591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spc="-19" dirty="0">
                <a:solidFill>
                  <a:srgbClr val="11946E"/>
                </a:solidFill>
              </a:rPr>
              <a:t>СПИКЕР</a:t>
            </a:r>
            <a:endParaRPr lang="ru-RU" sz="4000" dirty="0">
              <a:solidFill>
                <a:srgbClr val="11946E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50BEDBB7-A845-4660-BDB6-FA85E70E06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332798"/>
            <a:ext cx="2664296" cy="2664296"/>
          </a:xfrm>
          <a:prstGeom prst="rect">
            <a:avLst/>
          </a:prstGeom>
        </p:spPr>
      </p:pic>
      <p:pic>
        <p:nvPicPr>
          <p:cNvPr id="11" name="Picture 6">
            <a:extLst>
              <a:ext uri="{FF2B5EF4-FFF2-40B4-BE49-F238E27FC236}">
                <a16:creationId xmlns="" xmlns:a16="http://schemas.microsoft.com/office/drawing/2014/main" id="{7D804218-B598-4F7D-BCDA-81A19E89914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6237312"/>
            <a:ext cx="1872208" cy="509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086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62C96323-769A-4B37-8ACC-DA5128920A3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4" b="3864"/>
          <a:stretch/>
        </p:blipFill>
        <p:spPr>
          <a:xfrm>
            <a:off x="7201" y="811"/>
            <a:ext cx="9136799" cy="6857189"/>
          </a:xfrm>
          <a:prstGeom prst="rect">
            <a:avLst/>
          </a:prstGeom>
        </p:spPr>
      </p:pic>
      <p:pic>
        <p:nvPicPr>
          <p:cNvPr id="13" name="Picture 6">
            <a:extLst>
              <a:ext uri="{FF2B5EF4-FFF2-40B4-BE49-F238E27FC236}">
                <a16:creationId xmlns="" xmlns:a16="http://schemas.microsoft.com/office/drawing/2014/main" id="{775B3A51-2702-4D1A-9601-4BB83A405A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6237312"/>
            <a:ext cx="1872208" cy="509910"/>
          </a:xfrm>
          <a:prstGeom prst="rect">
            <a:avLst/>
          </a:prstGeom>
        </p:spPr>
      </p:pic>
      <p:sp>
        <p:nvSpPr>
          <p:cNvPr id="15" name="Содержимое 2">
            <a:extLst>
              <a:ext uri="{FF2B5EF4-FFF2-40B4-BE49-F238E27FC236}">
                <a16:creationId xmlns="" xmlns:a16="http://schemas.microsoft.com/office/drawing/2014/main" id="{E0A36A6E-5504-46A3-BDE0-F5B256916932}"/>
              </a:ext>
            </a:extLst>
          </p:cNvPr>
          <p:cNvSpPr txBox="1">
            <a:spLocks/>
          </p:cNvSpPr>
          <p:nvPr/>
        </p:nvSpPr>
        <p:spPr>
          <a:xfrm>
            <a:off x="331677" y="1391185"/>
            <a:ext cx="8480646" cy="52391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 indent="-361639">
              <a:spcBef>
                <a:spcPts val="2400"/>
              </a:spcBef>
              <a:buFont typeface="Helvetica Light" pitchFamily="-84" charset="0"/>
              <a:buAutoNum type="arabicPeriod"/>
            </a:pPr>
            <a:r>
              <a:rPr lang="ru-RU" altLang="ru-RU" sz="20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</a:rPr>
              <a:t>Сеть консультационно-методических центров </a:t>
            </a:r>
            <a:br>
              <a:rPr lang="ru-RU" altLang="ru-RU" sz="20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</a:rPr>
            </a:br>
            <a:r>
              <a:rPr lang="ru-RU" altLang="ru-RU" sz="20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</a:rPr>
              <a:t>13 регионов -</a:t>
            </a:r>
            <a:r>
              <a:rPr lang="en-US" altLang="ru-RU" sz="20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</a:rPr>
              <a:t>&gt; 2</a:t>
            </a:r>
            <a:r>
              <a:rPr lang="ru-RU" altLang="ru-RU" sz="20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</a:rPr>
              <a:t>4</a:t>
            </a:r>
            <a:r>
              <a:rPr lang="en-US" altLang="ru-RU" sz="20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</a:rPr>
              <a:t> </a:t>
            </a:r>
            <a:r>
              <a:rPr lang="ru-RU" altLang="ru-RU" sz="20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</a:rPr>
              <a:t>региона</a:t>
            </a:r>
          </a:p>
          <a:p>
            <a:pPr marL="360000" indent="-361639">
              <a:spcBef>
                <a:spcPts val="2400"/>
              </a:spcBef>
              <a:buFont typeface="Helvetica Light" pitchFamily="-84" charset="0"/>
              <a:buAutoNum type="arabicPeriod"/>
            </a:pPr>
            <a:r>
              <a:rPr lang="ru-RU" altLang="ru-RU" sz="20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</a:rPr>
              <a:t>Обучающая программа для консультантов </a:t>
            </a:r>
            <a:r>
              <a:rPr lang="ru-RU" altLang="ru-RU" sz="20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</a:rPr>
              <a:t>(72 часа + 18 часов)</a:t>
            </a:r>
          </a:p>
          <a:p>
            <a:pPr marL="360000" indent="-361639">
              <a:spcBef>
                <a:spcPts val="2400"/>
              </a:spcBef>
              <a:buFont typeface="Helvetica Light" pitchFamily="-84" charset="0"/>
              <a:buAutoNum type="arabicPeriod"/>
            </a:pPr>
            <a:r>
              <a:rPr lang="ru-RU" altLang="ru-RU" sz="20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</a:rPr>
              <a:t>Подготовлено </a:t>
            </a:r>
            <a:r>
              <a:rPr lang="en-US" altLang="ru-RU" sz="20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</a:rPr>
              <a:t>~ </a:t>
            </a:r>
            <a:r>
              <a:rPr lang="ru-RU" altLang="ru-RU" sz="20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</a:rPr>
              <a:t>88</a:t>
            </a:r>
            <a:r>
              <a:rPr lang="en-US" altLang="ru-RU" sz="20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</a:rPr>
              <a:t>00</a:t>
            </a:r>
            <a:r>
              <a:rPr lang="ru-RU" altLang="ru-RU" sz="20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</a:rPr>
              <a:t> консультантов </a:t>
            </a:r>
            <a:r>
              <a:rPr lang="ru-RU" altLang="ru-RU" sz="20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</a:rPr>
              <a:t>по финансовой грамотности</a:t>
            </a:r>
          </a:p>
          <a:p>
            <a:pPr marL="360000" indent="-361639">
              <a:spcBef>
                <a:spcPts val="2400"/>
              </a:spcBef>
              <a:buFont typeface="Helvetica Light" pitchFamily="-84" charset="0"/>
              <a:buAutoNum type="arabicPeriod"/>
            </a:pPr>
            <a:r>
              <a:rPr lang="ru-RU" altLang="ru-RU" sz="20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</a:rPr>
              <a:t>Где есть консультанты: </a:t>
            </a:r>
            <a:r>
              <a:rPr lang="ru-RU" altLang="ru-RU" sz="20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</a:rPr>
              <a:t>9 регионов -</a:t>
            </a:r>
            <a:r>
              <a:rPr lang="en-US" altLang="ru-RU" sz="20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</a:rPr>
              <a:t>&gt; 7</a:t>
            </a:r>
            <a:r>
              <a:rPr lang="ru-RU" altLang="ru-RU" sz="20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</a:rPr>
              <a:t>9</a:t>
            </a:r>
            <a:r>
              <a:rPr lang="en-US" altLang="ru-RU" sz="20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</a:rPr>
              <a:t> </a:t>
            </a:r>
            <a:r>
              <a:rPr lang="ru-RU" altLang="ru-RU" sz="20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</a:rPr>
              <a:t>регионов</a:t>
            </a:r>
          </a:p>
          <a:p>
            <a:pPr marL="360000" indent="-361639">
              <a:spcBef>
                <a:spcPts val="2400"/>
              </a:spcBef>
              <a:buFont typeface="Helvetica Light" pitchFamily="-84" charset="0"/>
              <a:buAutoNum type="arabicPeriod"/>
            </a:pPr>
            <a:r>
              <a:rPr lang="ru-RU" altLang="ru-RU" sz="20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</a:rPr>
              <a:t>Они провели </a:t>
            </a:r>
            <a:r>
              <a:rPr lang="ru-RU" altLang="ru-RU" sz="20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</a:rPr>
              <a:t>23 000+</a:t>
            </a:r>
            <a:r>
              <a:rPr lang="ru-RU" altLang="ru-RU" sz="20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</a:rPr>
              <a:t> мероприятий, охвачено </a:t>
            </a:r>
            <a:br>
              <a:rPr lang="ru-RU" altLang="ru-RU" sz="20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</a:rPr>
            </a:br>
            <a:r>
              <a:rPr lang="ru-RU" altLang="ru-RU" sz="20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</a:rPr>
              <a:t>15.000.000+</a:t>
            </a:r>
            <a:r>
              <a:rPr lang="ru-RU" altLang="ru-RU" sz="20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</a:rPr>
              <a:t> человек</a:t>
            </a:r>
            <a:r>
              <a:rPr lang="en-US" altLang="ru-RU" sz="20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</a:rPr>
              <a:t> </a:t>
            </a:r>
            <a:r>
              <a:rPr lang="ru-RU" altLang="ru-RU" sz="20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</a:rPr>
              <a:t>(в том числе и в </a:t>
            </a:r>
            <a:r>
              <a:rPr lang="ru-RU" altLang="ru-RU" sz="20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</a:rPr>
              <a:t>моногородах</a:t>
            </a:r>
            <a:r>
              <a:rPr lang="ru-RU" altLang="ru-RU" sz="20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</a:rPr>
              <a:t>)</a:t>
            </a:r>
          </a:p>
          <a:p>
            <a:pPr marL="360000" indent="-361639">
              <a:spcBef>
                <a:spcPts val="2400"/>
              </a:spcBef>
              <a:buFont typeface="Helvetica Light" pitchFamily="-84" charset="0"/>
              <a:buAutoNum type="arabicPeriod"/>
            </a:pPr>
            <a:r>
              <a:rPr lang="ru-RU" altLang="ru-RU" sz="20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</a:rPr>
              <a:t>Опубликовано более </a:t>
            </a:r>
            <a:r>
              <a:rPr lang="ru-RU" altLang="ru-RU" sz="20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</a:rPr>
              <a:t>1500 материалов </a:t>
            </a:r>
            <a:r>
              <a:rPr lang="ru-RU" altLang="ru-RU" sz="20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</a:rPr>
              <a:t>по финансовой грамотности в региональных СМИ и социальных сетях</a:t>
            </a:r>
          </a:p>
        </p:txBody>
      </p:sp>
      <p:sp>
        <p:nvSpPr>
          <p:cNvPr id="16" name="Название 7">
            <a:extLst>
              <a:ext uri="{FF2B5EF4-FFF2-40B4-BE49-F238E27FC236}">
                <a16:creationId xmlns="" xmlns:a16="http://schemas.microsoft.com/office/drawing/2014/main" id="{B12FB431-E774-4B32-90B6-629434B78EBF}"/>
              </a:ext>
            </a:extLst>
          </p:cNvPr>
          <p:cNvSpPr txBox="1">
            <a:spLocks/>
          </p:cNvSpPr>
          <p:nvPr/>
        </p:nvSpPr>
        <p:spPr bwMode="auto">
          <a:xfrm>
            <a:off x="0" y="876714"/>
            <a:ext cx="9144000" cy="573683"/>
          </a:xfrm>
          <a:prstGeom prst="rect">
            <a:avLst/>
          </a:prstGeom>
          <a:noFill/>
          <a:extLst/>
        </p:spPr>
        <p:txBody>
          <a:bodyPr/>
          <a:lstStyle>
            <a:lvl1pPr>
              <a:defRPr sz="36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1pPr>
            <a:lvl2pPr>
              <a:defRPr sz="36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2pPr>
            <a:lvl3pPr>
              <a:defRPr sz="36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3pPr>
            <a:lvl4pPr>
              <a:defRPr sz="36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4pPr>
            <a:lvl5pPr>
              <a:defRPr sz="36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5pPr>
            <a:lvl6pPr marL="1371600" indent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6pPr>
            <a:lvl7pPr marL="1828800" indent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7pPr>
            <a:lvl8pPr marL="2286000" indent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8pPr>
            <a:lvl9pPr marL="2743200" indent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9pPr>
          </a:lstStyle>
          <a:p>
            <a:pPr algn="ctr" defTabSz="975390">
              <a:defRPr/>
            </a:pPr>
            <a:r>
              <a:rPr lang="ru-RU" sz="3200" b="1" dirty="0">
                <a:solidFill>
                  <a:srgbClr val="4CAF90"/>
                </a:solidFill>
                <a:latin typeface="Calibri" pitchFamily="34" charset="0"/>
                <a:ea typeface="MS PGothic" panose="020B0600070205080204" pitchFamily="34" charset="-128"/>
                <a:sym typeface="Helvetica Light" pitchFamily="-84" charset="0"/>
              </a:rPr>
              <a:t>2016 - 2020</a:t>
            </a:r>
            <a:endParaRPr lang="ru-RU" sz="32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75522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62C96323-769A-4B37-8ACC-DA5128920A3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4" b="3864"/>
          <a:stretch/>
        </p:blipFill>
        <p:spPr>
          <a:xfrm>
            <a:off x="7201" y="811"/>
            <a:ext cx="9136799" cy="6857189"/>
          </a:xfrm>
          <a:prstGeom prst="rect">
            <a:avLst/>
          </a:prstGeom>
        </p:spPr>
      </p:pic>
      <p:pic>
        <p:nvPicPr>
          <p:cNvPr id="13" name="Picture 6">
            <a:extLst>
              <a:ext uri="{FF2B5EF4-FFF2-40B4-BE49-F238E27FC236}">
                <a16:creationId xmlns="" xmlns:a16="http://schemas.microsoft.com/office/drawing/2014/main" id="{775B3A51-2702-4D1A-9601-4BB83A405A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6237312"/>
            <a:ext cx="1872208" cy="509910"/>
          </a:xfrm>
          <a:prstGeom prst="rect">
            <a:avLst/>
          </a:prstGeom>
        </p:spPr>
      </p:pic>
      <p:sp>
        <p:nvSpPr>
          <p:cNvPr id="6" name="Номер слайда 3">
            <a:extLst>
              <a:ext uri="{FF2B5EF4-FFF2-40B4-BE49-F238E27FC236}">
                <a16:creationId xmlns="" xmlns:a16="http://schemas.microsoft.com/office/drawing/2014/main" id="{B4B3CEDA-3567-4CEC-8939-D9D415CB46E2}"/>
              </a:ext>
            </a:extLst>
          </p:cNvPr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4234ECAB-E47D-444F-88B2-CC7E75B15671}" type="slidenum">
              <a:rPr lang="en-US" smtClean="0"/>
              <a:pPr>
                <a:defRPr/>
              </a:pPr>
              <a:t>4</a:t>
            </a:fld>
            <a:endParaRPr lang="ru-RU">
              <a:solidFill>
                <a:srgbClr val="555555">
                  <a:tint val="75000"/>
                </a:srgbClr>
              </a:solidFill>
              <a:latin typeface="Calibri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49E7A02B-5DAB-4E19-96E5-6989F203B73D}"/>
              </a:ext>
            </a:extLst>
          </p:cNvPr>
          <p:cNvSpPr/>
          <p:nvPr/>
        </p:nvSpPr>
        <p:spPr>
          <a:xfrm>
            <a:off x="2169994" y="5500048"/>
            <a:ext cx="6646460" cy="5190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22E9C408-ACD8-4950-BE33-16780D831D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66" t="26108" r="3582"/>
          <a:stretch/>
        </p:blipFill>
        <p:spPr bwMode="auto">
          <a:xfrm>
            <a:off x="-19297" y="1137968"/>
            <a:ext cx="9144000" cy="3917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72E341FA-D266-4EB1-BDD5-7B68F19E1AED}"/>
              </a:ext>
            </a:extLst>
          </p:cNvPr>
          <p:cNvSpPr/>
          <p:nvPr/>
        </p:nvSpPr>
        <p:spPr>
          <a:xfrm>
            <a:off x="0" y="4832089"/>
            <a:ext cx="9124703" cy="1179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rgbClr val="55555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Прошли обучение в Финансовом университете (72 часа)</a:t>
            </a:r>
          </a:p>
          <a:p>
            <a:pPr marL="800100" lvl="1" indent="-342900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rgbClr val="55555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Каждый организовал и провел 2 и более мероприятия</a:t>
            </a:r>
          </a:p>
          <a:p>
            <a:pPr marL="800100" lvl="1" indent="-342900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rgbClr val="55555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Регулярное доп. обучение (новое в финансовой сфере, публичные выступления, копирайтинг)</a:t>
            </a:r>
          </a:p>
          <a:p>
            <a:pPr marL="800100" lvl="1" indent="-342900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rgbClr val="55555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2019 года ежегодная переаттестация</a:t>
            </a:r>
          </a:p>
        </p:txBody>
      </p:sp>
      <p:sp>
        <p:nvSpPr>
          <p:cNvPr id="11" name="Название 7">
            <a:extLst>
              <a:ext uri="{FF2B5EF4-FFF2-40B4-BE49-F238E27FC236}">
                <a16:creationId xmlns="" xmlns:a16="http://schemas.microsoft.com/office/drawing/2014/main" id="{7533AF1B-1DC1-47C5-BBE8-E9AD02CCF63A}"/>
              </a:ext>
            </a:extLst>
          </p:cNvPr>
          <p:cNvSpPr txBox="1">
            <a:spLocks/>
          </p:cNvSpPr>
          <p:nvPr/>
        </p:nvSpPr>
        <p:spPr bwMode="auto">
          <a:xfrm>
            <a:off x="0" y="851860"/>
            <a:ext cx="9144000" cy="573683"/>
          </a:xfrm>
          <a:prstGeom prst="rect">
            <a:avLst/>
          </a:prstGeom>
          <a:noFill/>
          <a:extLst/>
        </p:spPr>
        <p:txBody>
          <a:bodyPr/>
          <a:lstStyle>
            <a:lvl1pPr>
              <a:defRPr sz="36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1pPr>
            <a:lvl2pPr>
              <a:defRPr sz="36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2pPr>
            <a:lvl3pPr>
              <a:defRPr sz="36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3pPr>
            <a:lvl4pPr>
              <a:defRPr sz="36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4pPr>
            <a:lvl5pPr>
              <a:defRPr sz="36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5pPr>
            <a:lvl6pPr marL="1371600" indent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6pPr>
            <a:lvl7pPr marL="1828800" indent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7pPr>
            <a:lvl8pPr marL="2286000" indent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8pPr>
            <a:lvl9pPr marL="2743200" indent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9pPr>
          </a:lstStyle>
          <a:p>
            <a:pPr marL="0" marR="0" lvl="0" indent="0" algn="ctr" defTabSz="9753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4CAF90"/>
                </a:solidFill>
                <a:effectLst/>
                <a:uLnTx/>
                <a:uFillTx/>
                <a:latin typeface="Calibri" pitchFamily="34" charset="0"/>
                <a:ea typeface="MS PGothic" panose="020B0600070205080204" pitchFamily="34" charset="-128"/>
                <a:cs typeface="+mn-cs"/>
                <a:sym typeface="Helvetica Light" pitchFamily="-84" charset="0"/>
              </a:rPr>
              <a:t>Кто они?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 charset="0"/>
              <a:cs typeface="Arial"/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988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62C96323-769A-4B37-8ACC-DA5128920A3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4" b="3864"/>
          <a:stretch/>
        </p:blipFill>
        <p:spPr>
          <a:xfrm>
            <a:off x="7201" y="811"/>
            <a:ext cx="9136799" cy="6857189"/>
          </a:xfrm>
          <a:prstGeom prst="rect">
            <a:avLst/>
          </a:prstGeom>
        </p:spPr>
      </p:pic>
      <p:pic>
        <p:nvPicPr>
          <p:cNvPr id="13" name="Picture 6">
            <a:extLst>
              <a:ext uri="{FF2B5EF4-FFF2-40B4-BE49-F238E27FC236}">
                <a16:creationId xmlns="" xmlns:a16="http://schemas.microsoft.com/office/drawing/2014/main" id="{775B3A51-2702-4D1A-9601-4BB83A405A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6237312"/>
            <a:ext cx="1872208" cy="509910"/>
          </a:xfrm>
          <a:prstGeom prst="rect">
            <a:avLst/>
          </a:prstGeom>
        </p:spPr>
      </p:pic>
      <p:sp>
        <p:nvSpPr>
          <p:cNvPr id="15" name="Содержимое 2">
            <a:extLst>
              <a:ext uri="{FF2B5EF4-FFF2-40B4-BE49-F238E27FC236}">
                <a16:creationId xmlns="" xmlns:a16="http://schemas.microsoft.com/office/drawing/2014/main" id="{E0A36A6E-5504-46A3-BDE0-F5B256916932}"/>
              </a:ext>
            </a:extLst>
          </p:cNvPr>
          <p:cNvSpPr txBox="1">
            <a:spLocks/>
          </p:cNvSpPr>
          <p:nvPr/>
        </p:nvSpPr>
        <p:spPr>
          <a:xfrm>
            <a:off x="331677" y="1916832"/>
            <a:ext cx="8480646" cy="47135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 indent="-361639">
              <a:spcBef>
                <a:spcPts val="2400"/>
              </a:spcBef>
              <a:buFont typeface="Helvetica Light" pitchFamily="-84" charset="0"/>
              <a:buAutoNum type="arabicPeriod"/>
            </a:pPr>
            <a:r>
              <a:rPr lang="ru-RU" altLang="ru-RU" sz="20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</a:rPr>
              <a:t>Недели финансовой грамотности и Недели сбережений (мероприятия, ответы на вопросы, консультации)</a:t>
            </a:r>
          </a:p>
          <a:p>
            <a:pPr marL="360000" indent="-361639">
              <a:spcBef>
                <a:spcPts val="2400"/>
              </a:spcBef>
              <a:buFont typeface="Helvetica Light" pitchFamily="-84" charset="0"/>
              <a:buAutoNum type="arabicPeriod"/>
            </a:pPr>
            <a:r>
              <a:rPr lang="ru-RU" altLang="ru-RU" sz="20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</a:rPr>
              <a:t>Семейные финансовые фестивали (Москва, Ярославль, Воронеж, Уфа и т.д.)</a:t>
            </a:r>
          </a:p>
          <a:p>
            <a:pPr marL="360000" indent="-361639">
              <a:spcBef>
                <a:spcPts val="2400"/>
              </a:spcBef>
              <a:buFont typeface="Helvetica Light" pitchFamily="-84" charset="0"/>
              <a:buAutoNum type="arabicPeriod"/>
            </a:pPr>
            <a:r>
              <a:rPr lang="ru-RU" altLang="ru-RU" sz="20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</a:rPr>
              <a:t>Эфиры </a:t>
            </a:r>
            <a:r>
              <a:rPr lang="ru-RU" altLang="ru-RU" sz="200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</a:rPr>
              <a:t>на Одноклассниках </a:t>
            </a:r>
            <a:r>
              <a:rPr lang="ru-RU" altLang="ru-RU" sz="20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</a:rPr>
              <a:t>(охват 1,3 млн. чел.)</a:t>
            </a:r>
          </a:p>
          <a:p>
            <a:pPr marL="360000" indent="-361639">
              <a:spcBef>
                <a:spcPts val="2400"/>
              </a:spcBef>
              <a:buFont typeface="Helvetica Light" pitchFamily="-84" charset="0"/>
              <a:buAutoNum type="arabicPeriod"/>
            </a:pPr>
            <a:r>
              <a:rPr lang="ru-RU" altLang="ru-RU" sz="20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</a:rPr>
              <a:t>Проект с НСПК «МИР» (в процессе, 70 мероприятий, 22 региона)</a:t>
            </a:r>
          </a:p>
          <a:p>
            <a:pPr marL="360000" indent="-361639">
              <a:spcBef>
                <a:spcPts val="2400"/>
              </a:spcBef>
              <a:buFont typeface="Helvetica Light" pitchFamily="-84" charset="0"/>
              <a:buAutoNum type="arabicPeriod"/>
            </a:pPr>
            <a:r>
              <a:rPr lang="ru-RU" altLang="ru-RU" sz="20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</a:rPr>
              <a:t>Новая возможность: проект «Финансовая грамотность на рабочем месте»</a:t>
            </a:r>
          </a:p>
        </p:txBody>
      </p:sp>
      <p:sp>
        <p:nvSpPr>
          <p:cNvPr id="16" name="Название 7">
            <a:extLst>
              <a:ext uri="{FF2B5EF4-FFF2-40B4-BE49-F238E27FC236}">
                <a16:creationId xmlns="" xmlns:a16="http://schemas.microsoft.com/office/drawing/2014/main" id="{B12FB431-E774-4B32-90B6-629434B78EBF}"/>
              </a:ext>
            </a:extLst>
          </p:cNvPr>
          <p:cNvSpPr txBox="1">
            <a:spLocks/>
          </p:cNvSpPr>
          <p:nvPr/>
        </p:nvSpPr>
        <p:spPr bwMode="auto">
          <a:xfrm>
            <a:off x="0" y="1052736"/>
            <a:ext cx="9144000" cy="573683"/>
          </a:xfrm>
          <a:prstGeom prst="rect">
            <a:avLst/>
          </a:prstGeom>
          <a:noFill/>
          <a:extLst/>
        </p:spPr>
        <p:txBody>
          <a:bodyPr/>
          <a:lstStyle>
            <a:lvl1pPr>
              <a:defRPr sz="36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1pPr>
            <a:lvl2pPr>
              <a:defRPr sz="36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2pPr>
            <a:lvl3pPr>
              <a:defRPr sz="36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3pPr>
            <a:lvl4pPr>
              <a:defRPr sz="36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4pPr>
            <a:lvl5pPr>
              <a:defRPr sz="36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5pPr>
            <a:lvl6pPr marL="1371600" indent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6pPr>
            <a:lvl7pPr marL="1828800" indent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7pPr>
            <a:lvl8pPr marL="2286000" indent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8pPr>
            <a:lvl9pPr marL="2743200" indent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9pPr>
          </a:lstStyle>
          <a:p>
            <a:pPr algn="ctr" defTabSz="975390">
              <a:defRPr/>
            </a:pPr>
            <a:r>
              <a:rPr lang="ru-RU" sz="3200" b="1" dirty="0">
                <a:solidFill>
                  <a:srgbClr val="4CAF90"/>
                </a:solidFill>
                <a:latin typeface="Calibri" pitchFamily="34" charset="0"/>
                <a:ea typeface="MS PGothic" panose="020B0600070205080204" pitchFamily="34" charset="-128"/>
                <a:sym typeface="Helvetica Light" pitchFamily="-84" charset="0"/>
              </a:rPr>
              <a:t>Где участвовали?</a:t>
            </a:r>
            <a:endParaRPr lang="ru-RU" sz="32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2035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62C96323-769A-4B37-8ACC-DA5128920A3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4" b="3864"/>
          <a:stretch/>
        </p:blipFill>
        <p:spPr>
          <a:xfrm>
            <a:off x="7201" y="811"/>
            <a:ext cx="9136799" cy="6857189"/>
          </a:xfrm>
          <a:prstGeom prst="rect">
            <a:avLst/>
          </a:prstGeom>
        </p:spPr>
      </p:pic>
      <p:pic>
        <p:nvPicPr>
          <p:cNvPr id="13" name="Picture 6">
            <a:extLst>
              <a:ext uri="{FF2B5EF4-FFF2-40B4-BE49-F238E27FC236}">
                <a16:creationId xmlns="" xmlns:a16="http://schemas.microsoft.com/office/drawing/2014/main" id="{775B3A51-2702-4D1A-9601-4BB83A405A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6237312"/>
            <a:ext cx="1872208" cy="509910"/>
          </a:xfrm>
          <a:prstGeom prst="rect">
            <a:avLst/>
          </a:prstGeom>
        </p:spPr>
      </p:pic>
      <p:sp>
        <p:nvSpPr>
          <p:cNvPr id="15" name="Содержимое 2">
            <a:extLst>
              <a:ext uri="{FF2B5EF4-FFF2-40B4-BE49-F238E27FC236}">
                <a16:creationId xmlns="" xmlns:a16="http://schemas.microsoft.com/office/drawing/2014/main" id="{E0A36A6E-5504-46A3-BDE0-F5B256916932}"/>
              </a:ext>
            </a:extLst>
          </p:cNvPr>
          <p:cNvSpPr txBox="1">
            <a:spLocks/>
          </p:cNvSpPr>
          <p:nvPr/>
        </p:nvSpPr>
        <p:spPr>
          <a:xfrm>
            <a:off x="331677" y="1916832"/>
            <a:ext cx="8480646" cy="47135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 indent="-361639">
              <a:spcBef>
                <a:spcPts val="2400"/>
              </a:spcBef>
              <a:buFont typeface="Helvetica Light" pitchFamily="-84" charset="0"/>
              <a:buAutoNum type="arabicPeriod"/>
            </a:pPr>
            <a:r>
              <a:rPr lang="ru-RU" altLang="ru-RU" sz="20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</a:rPr>
              <a:t>Бесплатная для сотрудников и работодателей</a:t>
            </a:r>
          </a:p>
          <a:p>
            <a:pPr marL="360000" indent="-361639">
              <a:spcBef>
                <a:spcPts val="2400"/>
              </a:spcBef>
              <a:buFont typeface="Helvetica Light" pitchFamily="-84" charset="0"/>
              <a:buAutoNum type="arabicPeriod"/>
            </a:pPr>
            <a:r>
              <a:rPr lang="ru-RU" altLang="ru-RU" sz="20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</a:rPr>
              <a:t>По апробированной методике, содержит 8 основных тем по финансовой грамотности</a:t>
            </a:r>
          </a:p>
          <a:p>
            <a:pPr marL="360000" indent="-361639">
              <a:spcBef>
                <a:spcPts val="2400"/>
              </a:spcBef>
              <a:buFont typeface="Helvetica Light" pitchFamily="-84" charset="0"/>
              <a:buAutoNum type="arabicPeriod"/>
            </a:pPr>
            <a:r>
              <a:rPr lang="ru-RU" altLang="ru-RU" sz="20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</a:rPr>
              <a:t>В разных форматах (очный, дистанционный, информационный, индивидуальный)</a:t>
            </a:r>
          </a:p>
          <a:p>
            <a:pPr marL="360000" indent="-361639">
              <a:spcBef>
                <a:spcPts val="2400"/>
              </a:spcBef>
              <a:buFont typeface="Helvetica Light" pitchFamily="-84" charset="0"/>
              <a:buAutoNum type="arabicPeriod"/>
            </a:pPr>
            <a:r>
              <a:rPr lang="ru-RU" altLang="ru-RU" sz="20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</a:rPr>
              <a:t>Продолжительность 2-3 часа</a:t>
            </a:r>
          </a:p>
          <a:p>
            <a:pPr marL="360000" indent="-361639">
              <a:spcBef>
                <a:spcPts val="2400"/>
              </a:spcBef>
              <a:buFont typeface="Helvetica Light" pitchFamily="-84" charset="0"/>
              <a:buAutoNum type="arabicPeriod"/>
            </a:pPr>
            <a:r>
              <a:rPr lang="ru-RU" altLang="ru-RU" sz="20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</a:rPr>
              <a:t>Без продаж финансовых продуктов</a:t>
            </a:r>
          </a:p>
        </p:txBody>
      </p:sp>
      <p:sp>
        <p:nvSpPr>
          <p:cNvPr id="16" name="Название 7">
            <a:extLst>
              <a:ext uri="{FF2B5EF4-FFF2-40B4-BE49-F238E27FC236}">
                <a16:creationId xmlns="" xmlns:a16="http://schemas.microsoft.com/office/drawing/2014/main" id="{B12FB431-E774-4B32-90B6-629434B78EBF}"/>
              </a:ext>
            </a:extLst>
          </p:cNvPr>
          <p:cNvSpPr txBox="1">
            <a:spLocks/>
          </p:cNvSpPr>
          <p:nvPr/>
        </p:nvSpPr>
        <p:spPr bwMode="auto">
          <a:xfrm>
            <a:off x="9865" y="1115519"/>
            <a:ext cx="9144000" cy="573683"/>
          </a:xfrm>
          <a:prstGeom prst="rect">
            <a:avLst/>
          </a:prstGeom>
          <a:noFill/>
          <a:extLst/>
        </p:spPr>
        <p:txBody>
          <a:bodyPr/>
          <a:lstStyle>
            <a:lvl1pPr>
              <a:defRPr sz="36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1pPr>
            <a:lvl2pPr>
              <a:defRPr sz="36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2pPr>
            <a:lvl3pPr>
              <a:defRPr sz="36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3pPr>
            <a:lvl4pPr>
              <a:defRPr sz="36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4pPr>
            <a:lvl5pPr>
              <a:defRPr sz="36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5pPr>
            <a:lvl6pPr marL="1371600" indent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6pPr>
            <a:lvl7pPr marL="1828800" indent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7pPr>
            <a:lvl8pPr marL="2286000" indent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8pPr>
            <a:lvl9pPr marL="2743200" indent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9pPr>
          </a:lstStyle>
          <a:p>
            <a:pPr algn="ctr" defTabSz="975390">
              <a:defRPr/>
            </a:pPr>
            <a:r>
              <a:rPr lang="ru-RU" sz="3200" b="1" dirty="0">
                <a:solidFill>
                  <a:srgbClr val="4CAF90"/>
                </a:solidFill>
                <a:latin typeface="Calibri" pitchFamily="34" charset="0"/>
                <a:ea typeface="MS PGothic" panose="020B0600070205080204" pitchFamily="34" charset="-128"/>
                <a:sym typeface="Helvetica Light" pitchFamily="-84" charset="0"/>
              </a:rPr>
              <a:t>Программа «ФГ на рабочем месте»</a:t>
            </a:r>
            <a:endParaRPr lang="ru-RU" sz="32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09170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1E55C08D-5DEF-4A5A-A2E3-93A60B6321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4" b="3864"/>
          <a:stretch/>
        </p:blipFill>
        <p:spPr>
          <a:xfrm>
            <a:off x="7201" y="811"/>
            <a:ext cx="9136799" cy="6857189"/>
          </a:xfrm>
          <a:prstGeom prst="rect">
            <a:avLst/>
          </a:prstGeom>
        </p:spPr>
      </p:pic>
      <p:sp>
        <p:nvSpPr>
          <p:cNvPr id="24" name="TextBox 13">
            <a:extLst>
              <a:ext uri="{FF2B5EF4-FFF2-40B4-BE49-F238E27FC236}">
                <a16:creationId xmlns="" xmlns:a16="http://schemas.microsoft.com/office/drawing/2014/main" id="{C7D18916-BB12-4061-B12A-6803B44BFE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2818" y="5446965"/>
            <a:ext cx="20769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marL="88900" indent="-88900">
              <a:buFont typeface="Arial" charset="0"/>
              <a:buChar char="•"/>
              <a:defRPr sz="9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indent="0" algn="ctr" defTabSz="715691">
              <a:buNone/>
            </a:pPr>
            <a:r>
              <a:rPr lang="ru-RU" sz="1200" i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Увеличение</a:t>
            </a:r>
            <a:endParaRPr lang="en-US" sz="1200" i="0" dirty="0">
              <a:solidFill>
                <a:schemeClr val="tx1">
                  <a:lumMod val="85000"/>
                  <a:lumOff val="1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 algn="ctr" defTabSz="715691">
              <a:buNone/>
            </a:pPr>
            <a:r>
              <a:rPr lang="ru-RU" sz="1200" i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эффективности бизнеса</a:t>
            </a:r>
          </a:p>
        </p:txBody>
      </p:sp>
      <p:sp>
        <p:nvSpPr>
          <p:cNvPr id="25" name="TextBox 13">
            <a:extLst>
              <a:ext uri="{FF2B5EF4-FFF2-40B4-BE49-F238E27FC236}">
                <a16:creationId xmlns="" xmlns:a16="http://schemas.microsoft.com/office/drawing/2014/main" id="{C7D18916-BB12-4061-B12A-6803B44BFE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4338" y="5446965"/>
            <a:ext cx="20116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marL="88900" indent="-88900">
              <a:buFont typeface="Arial" charset="0"/>
              <a:buChar char="•"/>
              <a:defRPr sz="9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indent="0" algn="ctr" defTabSz="715691">
              <a:buNone/>
            </a:pPr>
            <a:r>
              <a:rPr lang="ru-RU" sz="1200" i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Социально</a:t>
            </a:r>
            <a:endParaRPr lang="en-US" sz="1200" i="0" dirty="0">
              <a:solidFill>
                <a:schemeClr val="tx1">
                  <a:lumMod val="85000"/>
                  <a:lumOff val="1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 algn="ctr" defTabSz="715691">
              <a:buNone/>
            </a:pPr>
            <a:r>
              <a:rPr lang="ru-RU" sz="1200" i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значимый эффект</a:t>
            </a:r>
          </a:p>
        </p:txBody>
      </p:sp>
      <p:sp>
        <p:nvSpPr>
          <p:cNvPr id="29" name="TextBox 13">
            <a:extLst>
              <a:ext uri="{FF2B5EF4-FFF2-40B4-BE49-F238E27FC236}">
                <a16:creationId xmlns="" xmlns:a16="http://schemas.microsoft.com/office/drawing/2014/main" id="{C7D18916-BB12-4061-B12A-6803B44BFE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6866" y="5446965"/>
            <a:ext cx="207699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marL="88900" indent="-88900">
              <a:buFont typeface="Arial" charset="0"/>
              <a:buChar char="•"/>
              <a:defRPr sz="9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indent="0" algn="ctr" defTabSz="715691">
              <a:spcBef>
                <a:spcPts val="1100"/>
              </a:spcBef>
              <a:buNone/>
            </a:pPr>
            <a:r>
              <a:rPr lang="ru-RU" sz="1200" i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Улучшение экономической</a:t>
            </a:r>
            <a:endParaRPr lang="en-US" sz="1200" i="0" dirty="0">
              <a:solidFill>
                <a:schemeClr val="tx1">
                  <a:lumMod val="85000"/>
                  <a:lumOff val="1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 algn="ctr" defTabSz="715691">
              <a:buNone/>
            </a:pPr>
            <a:r>
              <a:rPr lang="ru-RU" sz="1200" i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безопасности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4788024" y="2138097"/>
            <a:ext cx="3203221" cy="287230"/>
          </a:xfrm>
          <a:prstGeom prst="rect">
            <a:avLst/>
          </a:prstGeom>
          <a:gradFill>
            <a:gsLst>
              <a:gs pos="100000">
                <a:schemeClr val="accent5">
                  <a:alpha val="63000"/>
                </a:schemeClr>
              </a:gs>
              <a:gs pos="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15691"/>
            <a:endParaRPr lang="ru-RU" sz="1408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1307981" y="5010704"/>
            <a:ext cx="6528037" cy="287230"/>
          </a:xfrm>
          <a:prstGeom prst="rect">
            <a:avLst/>
          </a:prstGeom>
          <a:gradFill>
            <a:gsLst>
              <a:gs pos="43000">
                <a:schemeClr val="accent5">
                  <a:alpha val="63000"/>
                </a:schemeClr>
              </a:gs>
              <a:gs pos="100000">
                <a:schemeClr val="bg1"/>
              </a:gs>
              <a:gs pos="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15691"/>
            <a:endParaRPr lang="ru-RU" sz="1408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63645" y="2138097"/>
            <a:ext cx="3203221" cy="287230"/>
          </a:xfrm>
          <a:prstGeom prst="rect">
            <a:avLst/>
          </a:prstGeom>
          <a:gradFill>
            <a:gsLst>
              <a:gs pos="100000">
                <a:schemeClr val="accent5">
                  <a:alpha val="63000"/>
                </a:schemeClr>
              </a:gs>
              <a:gs pos="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15691"/>
            <a:endParaRPr lang="ru-RU" sz="1408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63645" y="1059911"/>
            <a:ext cx="8729572" cy="717012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rgbClr val="11946E"/>
                </a:solidFill>
              </a:rPr>
              <a:t>Что дают программы повышения финансовой грамотности на рабочем месте?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07987" y="2368398"/>
            <a:ext cx="4176464" cy="2642305"/>
          </a:xfrm>
        </p:spPr>
        <p:txBody>
          <a:bodyPr vert="horz" lIns="91440" tIns="45720" rIns="91440" bIns="45720" rtlCol="0" anchor="t">
            <a:normAutofit fontScale="47500" lnSpcReduction="20000"/>
          </a:bodyPr>
          <a:lstStyle/>
          <a:p>
            <a:pPr>
              <a:spcBef>
                <a:spcPts val="0"/>
              </a:spcBef>
              <a:buClr>
                <a:schemeClr val="accent5"/>
              </a:buClr>
              <a:buSzPct val="85000"/>
            </a:pP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СОТРУДНИКУ</a:t>
            </a:r>
          </a:p>
          <a:p>
            <a:pPr>
              <a:spcBef>
                <a:spcPts val="0"/>
              </a:spcBef>
              <a:buClr>
                <a:schemeClr val="accent5"/>
              </a:buClr>
              <a:buSzPct val="85000"/>
            </a:pPr>
            <a:endParaRPr lang="ru-RU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99450" indent="-99450"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Снижение количества времени на решение личных финансовых проблем</a:t>
            </a:r>
          </a:p>
          <a:p>
            <a:pPr marL="99450" indent="-99450"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99450" indent="-99450"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Улучшение благосостояния и финансовой защищенности</a:t>
            </a:r>
          </a:p>
          <a:p>
            <a:pPr marL="99450" indent="-99450"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99450" indent="-99450"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Снижение уровня стресса и улучшение здоровья</a:t>
            </a:r>
          </a:p>
          <a:p>
            <a:pPr marL="99450" indent="-99450"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99450" indent="-99450"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Удовлетворенность от работы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и уверенность в будущем</a:t>
            </a:r>
          </a:p>
          <a:p>
            <a:pPr marL="99450" indent="-99450"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9467" name="TextBox 13"/>
          <p:cNvSpPr txBox="1">
            <a:spLocks noChangeArrowheads="1"/>
          </p:cNvSpPr>
          <p:nvPr/>
        </p:nvSpPr>
        <p:spPr bwMode="auto">
          <a:xfrm>
            <a:off x="377732" y="2119502"/>
            <a:ext cx="3546196" cy="264230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99450" indent="-99450" defTabSz="685800">
              <a:lnSpc>
                <a:spcPct val="90000"/>
              </a:lnSpc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  <a:defRPr sz="1200" b="0" i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>
                <a:latin typeface="Arial" charset="0"/>
                <a:ea typeface="Arial" charset="0"/>
                <a:cs typeface="Arial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>
                <a:latin typeface="Arial" charset="0"/>
                <a:ea typeface="Arial" charset="0"/>
                <a:cs typeface="Arial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>
                <a:latin typeface="Arial" charset="0"/>
                <a:ea typeface="Arial" charset="0"/>
                <a:cs typeface="Arial" charset="0"/>
              </a:defRPr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pPr marL="0" indent="0">
              <a:buClr>
                <a:srgbClr val="71ABDC"/>
              </a:buClr>
              <a:buNone/>
            </a:pP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КОМПАНИИ</a:t>
            </a:r>
          </a:p>
          <a:p>
            <a:pPr marL="0" indent="0">
              <a:buClr>
                <a:srgbClr val="71ABDC"/>
              </a:buClr>
              <a:buNone/>
            </a:pPr>
            <a:endParaRPr lang="ru-RU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Clr>
                <a:srgbClr val="71ABDC"/>
              </a:buClr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Увеличение продуктивности сотрудников</a:t>
            </a:r>
          </a:p>
          <a:p>
            <a:pPr>
              <a:buClr>
                <a:srgbClr val="71ABDC"/>
              </a:buClr>
            </a:pP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Clr>
                <a:srgbClr val="71ABDC"/>
              </a:buClr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Удержание персонала (отсутствие затрат на поиск, обучение и адаптацию)</a:t>
            </a:r>
          </a:p>
          <a:p>
            <a:pPr>
              <a:buClr>
                <a:srgbClr val="71ABDC"/>
              </a:buClr>
            </a:pP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Clr>
                <a:srgbClr val="71ABDC"/>
              </a:buClr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Снижение воровства и количества прогулов</a:t>
            </a:r>
          </a:p>
          <a:p>
            <a:pPr>
              <a:buClr>
                <a:srgbClr val="71ABDC"/>
              </a:buClr>
            </a:pP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Clr>
                <a:srgbClr val="71ABDC"/>
              </a:buClr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Улучшение эмоциональной обстановки</a:t>
            </a:r>
          </a:p>
          <a:p>
            <a:pPr>
              <a:buClr>
                <a:srgbClr val="71ABDC"/>
              </a:buClr>
            </a:pP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Clr>
                <a:srgbClr val="71ABDC"/>
              </a:buClr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Снижение вычетов из зарплаты</a:t>
            </a:r>
          </a:p>
        </p:txBody>
      </p:sp>
      <p:sp>
        <p:nvSpPr>
          <p:cNvPr id="20" name="TextBox 13">
            <a:extLst>
              <a:ext uri="{FF2B5EF4-FFF2-40B4-BE49-F238E27FC236}">
                <a16:creationId xmlns="" xmlns:a16="http://schemas.microsoft.com/office/drawing/2014/main" id="{C7D18916-BB12-4061-B12A-6803B44BFE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7576" y="5010705"/>
            <a:ext cx="273884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marL="88900" indent="-88900">
              <a:buFont typeface="Arial" charset="0"/>
              <a:buChar char="•"/>
              <a:defRPr sz="9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indent="0" algn="ctr" defTabSz="715691">
              <a:spcBef>
                <a:spcPts val="800"/>
              </a:spcBef>
              <a:buNone/>
            </a:pPr>
            <a:r>
              <a:rPr lang="ru-RU" sz="1400" b="1" i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КОМПЛЕКСНЫЙ РЕЗУЛЬТАТ</a:t>
            </a:r>
          </a:p>
        </p:txBody>
      </p:sp>
      <p:sp>
        <p:nvSpPr>
          <p:cNvPr id="2" name="Прямоугольник 1"/>
          <p:cNvSpPr>
            <a:spLocks noChangeAspect="1"/>
          </p:cNvSpPr>
          <p:nvPr/>
        </p:nvSpPr>
        <p:spPr>
          <a:xfrm>
            <a:off x="2281005" y="5440951"/>
            <a:ext cx="37714" cy="39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15691"/>
            <a:endParaRPr lang="ru-RU" sz="160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/>
            </a:endParaRPr>
          </a:p>
        </p:txBody>
      </p:sp>
      <p:sp>
        <p:nvSpPr>
          <p:cNvPr id="44" name="Прямоугольник 43"/>
          <p:cNvSpPr>
            <a:spLocks noChangeAspect="1"/>
          </p:cNvSpPr>
          <p:nvPr/>
        </p:nvSpPr>
        <p:spPr>
          <a:xfrm>
            <a:off x="4552452" y="5440951"/>
            <a:ext cx="37714" cy="39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15691"/>
            <a:endParaRPr lang="ru-RU" sz="160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/>
            </a:endParaRPr>
          </a:p>
        </p:txBody>
      </p:sp>
      <p:sp>
        <p:nvSpPr>
          <p:cNvPr id="45" name="Прямоугольник 44"/>
          <p:cNvSpPr>
            <a:spLocks noChangeAspect="1"/>
          </p:cNvSpPr>
          <p:nvPr/>
        </p:nvSpPr>
        <p:spPr>
          <a:xfrm>
            <a:off x="6831770" y="5440951"/>
            <a:ext cx="37714" cy="39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15691"/>
            <a:endParaRPr lang="ru-RU" sz="160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="" xmlns:a16="http://schemas.microsoft.com/office/drawing/2014/main" id="{C857D8B6-DE3B-4A96-99F2-BBDE7FE9AF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6237312"/>
            <a:ext cx="1872208" cy="509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58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B76E3DBA-1A4A-4293-BA76-D0A069F5A6D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4" b="3864"/>
          <a:stretch/>
        </p:blipFill>
        <p:spPr>
          <a:xfrm>
            <a:off x="7201" y="811"/>
            <a:ext cx="9136799" cy="685718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87F2DDC3-E06C-426E-B76B-2B0C25CA75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2210" y="2029108"/>
            <a:ext cx="1731611" cy="24104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F9296478-757B-41DB-A641-639191645E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0828" y="3568182"/>
            <a:ext cx="1686059" cy="23035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3F7D82FE-A636-4AFC-8D6F-75AFAF80E7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0054" y="4346995"/>
            <a:ext cx="2701369" cy="15217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456" y="952907"/>
            <a:ext cx="8833567" cy="790968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11946E"/>
                </a:solidFill>
              </a:rPr>
              <a:t>Что внутри: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18302459-5A7D-4DDB-87D1-E68BA016B55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86344" y="3176486"/>
            <a:ext cx="2613829" cy="14724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E0090A0F-1804-418D-8168-23598841AD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5315" y="2563778"/>
            <a:ext cx="2613829" cy="14724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Содержимое 5">
            <a:extLst>
              <a:ext uri="{FF2B5EF4-FFF2-40B4-BE49-F238E27FC236}">
                <a16:creationId xmlns="" xmlns:a16="http://schemas.microsoft.com/office/drawing/2014/main" id="{7989C8D4-8AFD-4901-9DB7-B74DC31B0EDF}"/>
              </a:ext>
            </a:extLst>
          </p:cNvPr>
          <p:cNvSpPr txBox="1">
            <a:spLocks/>
          </p:cNvSpPr>
          <p:nvPr/>
        </p:nvSpPr>
        <p:spPr>
          <a:xfrm>
            <a:off x="5649686" y="1975756"/>
            <a:ext cx="3355521" cy="404553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indent="-179388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r>
              <a:rPr lang="ru-RU" sz="1600" dirty="0">
                <a:solidFill>
                  <a:schemeClr val="accent1"/>
                </a:solidFill>
              </a:rPr>
              <a:t>Презентации</a:t>
            </a:r>
          </a:p>
          <a:p>
            <a:pPr marL="179388" indent="-179388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endParaRPr lang="ru-RU" sz="1600" dirty="0">
              <a:solidFill>
                <a:schemeClr val="accent1"/>
              </a:solidFill>
            </a:endParaRPr>
          </a:p>
          <a:p>
            <a:pPr marL="179388" indent="-179388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r>
              <a:rPr lang="ru-RU" sz="1600" dirty="0">
                <a:solidFill>
                  <a:schemeClr val="accent1"/>
                </a:solidFill>
              </a:rPr>
              <a:t>Теоретические материалы</a:t>
            </a:r>
          </a:p>
          <a:p>
            <a:pPr marL="179388" indent="-179388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endParaRPr lang="ru-RU" sz="1600" dirty="0">
              <a:solidFill>
                <a:schemeClr val="accent1"/>
              </a:solidFill>
            </a:endParaRPr>
          </a:p>
          <a:p>
            <a:pPr marL="179388" indent="-179388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r>
              <a:rPr lang="ru-RU" sz="1600" dirty="0">
                <a:solidFill>
                  <a:schemeClr val="accent1"/>
                </a:solidFill>
              </a:rPr>
              <a:t>Памятки для печати или рассылки</a:t>
            </a:r>
          </a:p>
          <a:p>
            <a:pPr marL="179388" indent="-179388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endParaRPr lang="ru-RU" sz="1600" dirty="0">
              <a:solidFill>
                <a:schemeClr val="accent1"/>
              </a:solidFill>
            </a:endParaRPr>
          </a:p>
          <a:p>
            <a:pPr marL="179388" indent="-179388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r>
              <a:rPr lang="ru-RU" sz="1600" dirty="0">
                <a:solidFill>
                  <a:schemeClr val="accent1"/>
                </a:solidFill>
              </a:rPr>
              <a:t>Раздаточные материалы</a:t>
            </a:r>
          </a:p>
          <a:p>
            <a:pPr marL="179388" indent="-179388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endParaRPr lang="ru-RU" sz="1600" dirty="0">
              <a:solidFill>
                <a:schemeClr val="accent1"/>
              </a:solidFill>
            </a:endParaRPr>
          </a:p>
          <a:p>
            <a:pPr marL="179388" indent="-179388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r>
              <a:rPr lang="ru-RU" sz="1600" dirty="0">
                <a:solidFill>
                  <a:schemeClr val="accent1"/>
                </a:solidFill>
              </a:rPr>
              <a:t>Статьи для портала</a:t>
            </a:r>
          </a:p>
          <a:p>
            <a:pPr marL="179388" indent="-179388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endParaRPr lang="ru-RU" sz="1600" dirty="0">
              <a:solidFill>
                <a:schemeClr val="accent1"/>
              </a:solidFill>
            </a:endParaRPr>
          </a:p>
          <a:p>
            <a:pPr marL="179388" indent="-179388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r>
              <a:rPr lang="ru-RU" sz="1600" dirty="0">
                <a:solidFill>
                  <a:schemeClr val="accent1"/>
                </a:solidFill>
              </a:rPr>
              <a:t>Тестовые вопросы</a:t>
            </a:r>
          </a:p>
          <a:p>
            <a:pPr marL="179388" indent="-179388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endParaRPr lang="ru-RU" sz="1600" dirty="0">
              <a:solidFill>
                <a:schemeClr val="accent1"/>
              </a:solidFill>
            </a:endParaRPr>
          </a:p>
          <a:p>
            <a:pPr marL="179388" indent="-179388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r>
              <a:rPr lang="ru-RU" sz="1600" dirty="0">
                <a:solidFill>
                  <a:schemeClr val="accent1"/>
                </a:solidFill>
              </a:rPr>
              <a:t>Домашние задания</a:t>
            </a:r>
          </a:p>
          <a:p>
            <a:pPr marL="179388" indent="-179388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endParaRPr lang="ru-RU" sz="1600" dirty="0">
              <a:solidFill>
                <a:schemeClr val="accent1"/>
              </a:solidFill>
            </a:endParaRPr>
          </a:p>
          <a:p>
            <a:pPr marL="179388" indent="-179388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r>
              <a:rPr lang="ru-RU" sz="1600" dirty="0">
                <a:solidFill>
                  <a:schemeClr val="accent1"/>
                </a:solidFill>
              </a:rPr>
              <a:t>Ссылки на дополнительные материалы</a:t>
            </a:r>
          </a:p>
          <a:p>
            <a:pPr marL="179388" indent="-179388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endParaRPr lang="ru-RU" sz="1600" dirty="0">
              <a:solidFill>
                <a:schemeClr val="accent1"/>
              </a:solidFill>
            </a:endParaRPr>
          </a:p>
          <a:p>
            <a:pPr marL="179388" indent="-179388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r>
              <a:rPr lang="ru-RU" sz="1600" dirty="0">
                <a:solidFill>
                  <a:schemeClr val="accent1"/>
                </a:solidFill>
              </a:rPr>
              <a:t>Анонсы для приглашения и вовлечения сотрудников</a:t>
            </a:r>
          </a:p>
        </p:txBody>
      </p:sp>
      <p:pic>
        <p:nvPicPr>
          <p:cNvPr id="10" name="Picture 6">
            <a:extLst>
              <a:ext uri="{FF2B5EF4-FFF2-40B4-BE49-F238E27FC236}">
                <a16:creationId xmlns="" xmlns:a16="http://schemas.microsoft.com/office/drawing/2014/main" id="{035CA0F6-D900-4B14-8BF6-0A143709621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6237312"/>
            <a:ext cx="1872208" cy="509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719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86335C41-3A45-405E-952E-9628C145A04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4" b="3864"/>
          <a:stretch/>
        </p:blipFill>
        <p:spPr>
          <a:xfrm>
            <a:off x="7201" y="811"/>
            <a:ext cx="9136799" cy="6857189"/>
          </a:xfrm>
          <a:prstGeom prst="rect">
            <a:avLst/>
          </a:prstGeom>
        </p:spPr>
      </p:pic>
      <p:pic>
        <p:nvPicPr>
          <p:cNvPr id="12" name="Picture 6">
            <a:extLst>
              <a:ext uri="{FF2B5EF4-FFF2-40B4-BE49-F238E27FC236}">
                <a16:creationId xmlns="" xmlns:a16="http://schemas.microsoft.com/office/drawing/2014/main" id="{D77C8AF3-5841-4866-9387-2C98129A5D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6237312"/>
            <a:ext cx="1872208" cy="50991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373" y="936222"/>
            <a:ext cx="8657115" cy="790968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11946E"/>
                </a:solidFill>
              </a:rPr>
              <a:t>Результаты пилотных мероприятий</a:t>
            </a:r>
          </a:p>
        </p:txBody>
      </p:sp>
      <p:sp>
        <p:nvSpPr>
          <p:cNvPr id="3" name="Содержимое 5">
            <a:extLst>
              <a:ext uri="{FF2B5EF4-FFF2-40B4-BE49-F238E27FC236}">
                <a16:creationId xmlns="" xmlns:a16="http://schemas.microsoft.com/office/drawing/2014/main" id="{089AFE60-84C4-473F-984F-78EFF0A037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466" y="2526561"/>
            <a:ext cx="8352928" cy="3449105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265113" indent="-176213">
              <a:lnSpc>
                <a:spcPct val="120000"/>
              </a:lnSpc>
              <a:spcBef>
                <a:spcPts val="0"/>
              </a:spcBef>
              <a:buClr>
                <a:srgbClr val="11946E"/>
              </a:buClr>
              <a:buSzPct val="85000"/>
              <a:buFont typeface="Wingdings" charset="2"/>
              <a:buChar char="§"/>
            </a:pP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+mn-ea"/>
                <a:cs typeface="+mn-cs"/>
              </a:rPr>
              <a:t>Участвовало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+mn-ea"/>
                <a:cs typeface="+mn-cs"/>
              </a:rPr>
              <a:t>&gt; 600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+mn-ea"/>
                <a:cs typeface="+mn-cs"/>
              </a:rPr>
              <a:t>человек из 18 городов (включая моногорода)</a:t>
            </a:r>
          </a:p>
          <a:p>
            <a:pPr marL="265113" indent="-176213">
              <a:lnSpc>
                <a:spcPct val="120000"/>
              </a:lnSpc>
              <a:spcBef>
                <a:spcPts val="0"/>
              </a:spcBef>
              <a:buClr>
                <a:srgbClr val="11946E"/>
              </a:buClr>
              <a:buSzPct val="85000"/>
              <a:buFont typeface="Wingdings" charset="2"/>
              <a:buChar char="§"/>
            </a:pPr>
            <a:endParaRPr lang="en-US" sz="2000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+mn-ea"/>
              <a:cs typeface="+mn-cs"/>
            </a:endParaRPr>
          </a:p>
          <a:p>
            <a:pPr marL="265113" indent="-176213">
              <a:lnSpc>
                <a:spcPct val="120000"/>
              </a:lnSpc>
              <a:spcBef>
                <a:spcPts val="0"/>
              </a:spcBef>
              <a:buClr>
                <a:srgbClr val="11946E"/>
              </a:buClr>
              <a:buSzPct val="85000"/>
              <a:buFont typeface="Wingdings" charset="2"/>
              <a:buChar char="§"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+mn-ea"/>
                <a:cs typeface="+mn-cs"/>
              </a:rPr>
              <a:t>90%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+mn-ea"/>
                <a:cs typeface="+mn-cs"/>
              </a:rPr>
              <a:t>участников оценили программу как полезную</a:t>
            </a:r>
          </a:p>
          <a:p>
            <a:pPr marL="265113" indent="-176213">
              <a:lnSpc>
                <a:spcPct val="120000"/>
              </a:lnSpc>
              <a:spcBef>
                <a:spcPts val="0"/>
              </a:spcBef>
              <a:buClr>
                <a:srgbClr val="11946E"/>
              </a:buClr>
              <a:buSzPct val="85000"/>
              <a:buFont typeface="Wingdings" charset="2"/>
              <a:buChar char="§"/>
            </a:pPr>
            <a:endParaRPr lang="ru-RU" sz="2000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+mn-ea"/>
              <a:cs typeface="+mn-cs"/>
            </a:endParaRPr>
          </a:p>
          <a:p>
            <a:pPr marL="265113" indent="-176213">
              <a:lnSpc>
                <a:spcPct val="120000"/>
              </a:lnSpc>
              <a:spcBef>
                <a:spcPts val="0"/>
              </a:spcBef>
              <a:buClr>
                <a:srgbClr val="11946E"/>
              </a:buClr>
              <a:buSzPct val="85000"/>
              <a:buFont typeface="Wingdings" charset="2"/>
              <a:buChar char="§"/>
            </a:pP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+mn-ea"/>
                <a:cs typeface="+mn-cs"/>
              </a:rPr>
              <a:t>85% участников оценили программу как простую и понятную</a:t>
            </a:r>
          </a:p>
          <a:p>
            <a:pPr marL="265113" indent="-176213">
              <a:lnSpc>
                <a:spcPct val="120000"/>
              </a:lnSpc>
              <a:spcBef>
                <a:spcPts val="0"/>
              </a:spcBef>
              <a:buClr>
                <a:srgbClr val="11946E"/>
              </a:buClr>
              <a:buSzPct val="85000"/>
              <a:buFont typeface="Wingdings" charset="2"/>
              <a:buChar char="§"/>
            </a:pPr>
            <a:endParaRPr lang="ru-RU" sz="2000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+mn-ea"/>
              <a:cs typeface="+mn-cs"/>
            </a:endParaRPr>
          </a:p>
          <a:p>
            <a:pPr marL="265113" indent="-176213">
              <a:lnSpc>
                <a:spcPct val="120000"/>
              </a:lnSpc>
              <a:spcBef>
                <a:spcPts val="0"/>
              </a:spcBef>
              <a:buClr>
                <a:srgbClr val="11946E"/>
              </a:buClr>
              <a:buSzPct val="85000"/>
              <a:buFont typeface="Wingdings" charset="2"/>
              <a:buChar char="§"/>
            </a:pP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+mn-ea"/>
                <a:cs typeface="+mn-cs"/>
              </a:rPr>
              <a:t>Тестирование показало изменение уровня знаний участников мероприятий. В 2 раза больше слушателей успешно проходили тестирование</a:t>
            </a:r>
          </a:p>
          <a:p>
            <a:pPr marL="265113" indent="-176213">
              <a:lnSpc>
                <a:spcPct val="120000"/>
              </a:lnSpc>
              <a:spcBef>
                <a:spcPts val="0"/>
              </a:spcBef>
              <a:buClr>
                <a:srgbClr val="11946E"/>
              </a:buClr>
              <a:buSzPct val="85000"/>
              <a:buFont typeface="Wingdings" charset="2"/>
              <a:buChar char="§"/>
            </a:pPr>
            <a:endParaRPr lang="en-US" sz="2000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+mn-ea"/>
              <a:cs typeface="+mn-cs"/>
            </a:endParaRPr>
          </a:p>
          <a:p>
            <a:pPr marL="265113" indent="-176213">
              <a:lnSpc>
                <a:spcPct val="120000"/>
              </a:lnSpc>
              <a:spcBef>
                <a:spcPts val="0"/>
              </a:spcBef>
              <a:buClr>
                <a:srgbClr val="11946E"/>
              </a:buClr>
              <a:buSzPct val="85000"/>
              <a:buFont typeface="Wingdings" charset="2"/>
              <a:buChar char="§"/>
            </a:pP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+mn-ea"/>
                <a:cs typeface="+mn-cs"/>
              </a:rPr>
              <a:t>От 60 до 95% участников готовы рекомендовать программу коллегам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C560FCC2-30BA-4166-B748-7B49660DD1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b="22014"/>
          <a:stretch/>
        </p:blipFill>
        <p:spPr>
          <a:xfrm>
            <a:off x="1654962" y="1750329"/>
            <a:ext cx="1628028" cy="55863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9EA15840-1413-4D26-9A07-CA3F2BC1E4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6136" y="1827238"/>
            <a:ext cx="1907497" cy="413539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="" xmlns:a16="http://schemas.microsoft.com/office/drawing/2014/main" id="{85B366F6-0171-40F8-82E3-18A2A710B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992" y="1811704"/>
            <a:ext cx="1907500" cy="367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545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535</Words>
  <Application>Microsoft Office PowerPoint</Application>
  <PresentationFormat>Экран (4:3)</PresentationFormat>
  <Paragraphs>144</Paragraphs>
  <Slides>16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МАКАРОВ Сергей Владимирович</vt:lpstr>
      <vt:lpstr>Презентация PowerPoint</vt:lpstr>
      <vt:lpstr>Презентация PowerPoint</vt:lpstr>
      <vt:lpstr>Презентация PowerPoint</vt:lpstr>
      <vt:lpstr>Презентация PowerPoint</vt:lpstr>
      <vt:lpstr>Что дают программы повышения финансовой грамотности на рабочем месте?</vt:lpstr>
      <vt:lpstr>Что внутри:</vt:lpstr>
      <vt:lpstr>Результаты пилотных мероприятий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Калинин Дмитрий Сергеевич</dc:creator>
  <cp:lastModifiedBy>Калинин Дмитрий Сергеевич</cp:lastModifiedBy>
  <cp:revision>1</cp:revision>
  <dcterms:created xsi:type="dcterms:W3CDTF">2019-11-20T11:34:42Z</dcterms:created>
  <dcterms:modified xsi:type="dcterms:W3CDTF">2019-11-20T11:34:57Z</dcterms:modified>
</cp:coreProperties>
</file>